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emf" ContentType="image/x-emf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2.6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4094" r:id="rId2"/>
    <p:sldMasterId id="2147484154" r:id="rId3"/>
    <p:sldMasterId id="2147484166" r:id="rId4"/>
  </p:sldMasterIdLst>
  <p:notesMasterIdLst>
    <p:notesMasterId r:id="rId5"/>
  </p:notesMasterIdLst>
  <p:sldIdLst>
    <p:sldId id="259" r:id="rId6"/>
    <p:sldId id="262" r:id="rId7"/>
    <p:sldId id="265" r:id="rId8"/>
    <p:sldId id="268" r:id="rId9"/>
    <p:sldId id="271" r:id="rId10"/>
    <p:sldId id="274" r:id="rId11"/>
    <p:sldId id="277" r:id="rId12"/>
    <p:sldId id="280" r:id="rId13"/>
    <p:sldId id="283" r:id="rId14"/>
    <p:sldId id="286" r:id="rId15"/>
    <p:sldId id="289" r:id="rId16"/>
    <p:sldId id="292" r:id="rId17"/>
    <p:sldId id="295" r:id="rId18"/>
    <p:sldId id="298" r:id="rId19"/>
    <p:sldId id="301" r:id="rId20"/>
    <p:sldId id="304" r:id="rId21"/>
    <p:sldId id="307" r:id="rId22"/>
    <p:sldId id="310" r:id="rId23"/>
    <p:sldId id="313" r:id="rId24"/>
    <p:sldId id="316" r:id="rId25"/>
    <p:sldId id="319" r:id="rId26"/>
    <p:sldId id="322" r:id="rId27"/>
    <p:sldId id="325" r:id="rId28"/>
    <p:sldId id="328" r:id="rId29"/>
    <p:sldId id="331" r:id="rId30"/>
    <p:sldId id="334" r:id="rId31"/>
    <p:sldId id="337" r:id="rId32"/>
    <p:sldId id="340" r:id="rId33"/>
    <p:sldId id="343" r:id="rId34"/>
    <p:sldId id="346" r:id="rId35"/>
    <p:sldId id="349" r:id="rId36"/>
    <p:sldId id="352" r:id="rId37"/>
    <p:sldId id="355" r:id="rId38"/>
    <p:sldId id="358" r:id="rId39"/>
    <p:sldId id="361" r:id="rId40"/>
    <p:sldId id="364" r:id="rId41"/>
    <p:sldId id="367" r:id="rId42"/>
    <p:sldId id="370" r:id="rId43"/>
    <p:sldId id="373" r:id="rId44"/>
    <p:sldId id="376" r:id="rId45"/>
    <p:sldId id="379" r:id="rId46"/>
    <p:sldId id="382" r:id="rId47"/>
    <p:sldId id="385" r:id="rId48"/>
    <p:sldId id="388" r:id="rId49"/>
    <p:sldId id="391" r:id="rId50"/>
    <p:sldId id="394" r:id="rId51"/>
    <p:sldId id="397" r:id="rId52"/>
    <p:sldId id="400" r:id="rId53"/>
    <p:sldId id="403" r:id="rId54"/>
    <p:sldId id="406" r:id="rId55"/>
    <p:sldId id="409" r:id="rId56"/>
    <p:sldId id="412" r:id="rId57"/>
    <p:sldId id="415" r:id="rId58"/>
    <p:sldId id="418" r:id="rId59"/>
    <p:sldId id="421" r:id="rId60"/>
    <p:sldId id="424" r:id="rId61"/>
    <p:sldId id="427" r:id="rId62"/>
    <p:sldId id="430" r:id="rId63"/>
    <p:sldId id="433" r:id="rId64"/>
    <p:sldId id="436" r:id="rId65"/>
    <p:sldId id="439" r:id="rId66"/>
    <p:sldId id="442" r:id="rId67"/>
    <p:sldId id="445" r:id="rId68"/>
    <p:sldId id="448" r:id="rId69"/>
    <p:sldId id="451" r:id="rId70"/>
    <p:sldId id="454" r:id="rId71"/>
    <p:sldId id="457" r:id="rId72"/>
    <p:sldId id="460" r:id="rId73"/>
    <p:sldId id="463" r:id="rId74"/>
    <p:sldId id="466" r:id="rId75"/>
    <p:sldId id="469" r:id="rId76"/>
    <p:sldId id="472" r:id="rId77"/>
    <p:sldId id="475" r:id="rId78"/>
    <p:sldId id="478" r:id="rId79"/>
    <p:sldId id="481" r:id="rId80"/>
    <p:sldId id="484" r:id="rId81"/>
    <p:sldId id="487" r:id="rId82"/>
    <p:sldId id="490" r:id="rId83"/>
    <p:sldId id="493" r:id="rId84"/>
    <p:sldId id="496" r:id="rId85"/>
    <p:sldId id="499" r:id="rId86"/>
    <p:sldId id="502" r:id="rId87"/>
    <p:sldId id="505" r:id="rId88"/>
    <p:sldId id="508" r:id="rId89"/>
    <p:sldId id="511" r:id="rId90"/>
    <p:sldId id="514" r:id="rId91"/>
    <p:sldId id="517" r:id="rId92"/>
    <p:sldId id="520" r:id="rId93"/>
    <p:sldId id="523" r:id="rId94"/>
    <p:sldId id="526" r:id="rId95"/>
    <p:sldId id="529" r:id="rId96"/>
    <p:sldId id="532" r:id="rId97"/>
    <p:sldId id="535" r:id="rId98"/>
    <p:sldId id="538" r:id="rId99"/>
    <p:sldId id="541" r:id="rId100"/>
    <p:sldId id="544" r:id="rId101"/>
    <p:sldId id="547" r:id="rId102"/>
    <p:sldId id="550" r:id="rId103"/>
    <p:sldId id="553" r:id="rId104"/>
    <p:sldId id="556" r:id="rId105"/>
    <p:sldId id="559" r:id="rId106"/>
    <p:sldId id="562" r:id="rId107"/>
    <p:sldId id="565" r:id="rId108"/>
    <p:sldId id="568" r:id="rId109"/>
    <p:sldId id="571" r:id="rId110"/>
    <p:sldId id="574" r:id="rId111"/>
    <p:sldId id="577" r:id="rId112"/>
    <p:sldId id="580" r:id="rId113"/>
    <p:sldId id="583" r:id="rId114"/>
    <p:sldId id="586" r:id="rId115"/>
    <p:sldId id="589" r:id="rId116"/>
    <p:sldId id="592" r:id="rId117"/>
    <p:sldId id="595" r:id="rId118"/>
    <p:sldId id="598" r:id="rId119"/>
    <p:sldId id="601" r:id="rId120"/>
    <p:sldId id="604" r:id="rId121"/>
    <p:sldId id="607" r:id="rId122"/>
    <p:sldId id="610" r:id="rId123"/>
    <p:sldId id="613" r:id="rId124"/>
    <p:sldId id="616" r:id="rId125"/>
    <p:sldId id="619" r:id="rId126"/>
    <p:sldId id="622" r:id="rId127"/>
    <p:sldId id="625" r:id="rId128"/>
    <p:sldId id="628" r:id="rId129"/>
    <p:sldId id="631" r:id="rId130"/>
    <p:sldId id="634" r:id="rId131"/>
    <p:sldId id="637" r:id="rId132"/>
    <p:sldId id="640" r:id="rId133"/>
    <p:sldId id="643" r:id="rId134"/>
    <p:sldId id="646" r:id="rId135"/>
    <p:sldId id="649" r:id="rId136"/>
    <p:sldId id="652" r:id="rId137"/>
    <p:sldId id="655" r:id="rId138"/>
    <p:sldId id="658" r:id="rId139"/>
    <p:sldId id="661" r:id="rId140"/>
    <p:sldId id="664" r:id="rId141"/>
    <p:sldId id="667" r:id="rId142"/>
    <p:sldId id="670" r:id="rId143"/>
    <p:sldId id="673" r:id="rId144"/>
    <p:sldId id="676" r:id="rId145"/>
    <p:sldId id="679" r:id="rId146"/>
    <p:sldId id="682" r:id="rId147"/>
    <p:sldId id="685" r:id="rId148"/>
    <p:sldId id="688" r:id="rId149"/>
    <p:sldId id="691" r:id="rId150"/>
    <p:sldId id="694" r:id="rId151"/>
    <p:sldId id="697" r:id="rId152"/>
    <p:sldId id="700" r:id="rId153"/>
    <p:sldId id="703" r:id="rId154"/>
    <p:sldId id="706" r:id="rId155"/>
    <p:sldId id="709" r:id="rId156"/>
    <p:sldId id="712" r:id="rId157"/>
    <p:sldId id="715" r:id="rId158"/>
    <p:sldId id="718" r:id="rId159"/>
    <p:sldId id="721" r:id="rId160"/>
    <p:sldId id="724" r:id="rId161"/>
    <p:sldId id="727" r:id="rId162"/>
    <p:sldId id="730" r:id="rId163"/>
    <p:sldId id="733" r:id="rId164"/>
    <p:sldId id="736" r:id="rId165"/>
    <p:sldId id="739" r:id="rId166"/>
    <p:sldId id="742" r:id="rId167"/>
    <p:sldId id="745" r:id="rId168"/>
    <p:sldId id="748" r:id="rId169"/>
    <p:sldId id="751" r:id="rId170"/>
    <p:sldId id="754" r:id="rId171"/>
    <p:sldId id="757" r:id="rId172"/>
    <p:sldId id="760" r:id="rId173"/>
    <p:sldId id="763" r:id="rId174"/>
    <p:sldId id="766" r:id="rId175"/>
    <p:sldId id="769" r:id="rId176"/>
    <p:sldId id="772" r:id="rId177"/>
    <p:sldId id="775" r:id="rId178"/>
    <p:sldId id="778" r:id="rId179"/>
    <p:sldId id="781" r:id="rId180"/>
    <p:sldId id="784" r:id="rId181"/>
    <p:sldId id="787" r:id="rId182"/>
    <p:sldId id="790" r:id="rId183"/>
    <p:sldId id="793" r:id="rId184"/>
    <p:sldId id="796" r:id="rId185"/>
    <p:sldId id="799" r:id="rId186"/>
    <p:sldId id="802" r:id="rId187"/>
    <p:sldId id="805" r:id="rId188"/>
    <p:sldId id="808" r:id="rId189"/>
    <p:sldId id="811" r:id="rId190"/>
    <p:sldId id="814" r:id="rId191"/>
    <p:sldId id="817" r:id="rId192"/>
    <p:sldId id="820" r:id="rId193"/>
    <p:sldId id="823" r:id="rId194"/>
    <p:sldId id="826" r:id="rId195"/>
    <p:sldId id="829" r:id="rId196"/>
    <p:sldId id="832" r:id="rId197"/>
  </p:sldIdLst>
  <p:sldSz cx="9144000" cy="6858000"/>
  <p:notesSz cx="6858000" cy="9144000"/>
  <p:custDataLst>
    <p:tags r:id="rId19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5.xml" /><Relationship Id="rId100" Type="http://schemas.openxmlformats.org/officeDocument/2006/relationships/slide" Target="slides/slide95.xml" /><Relationship Id="rId101" Type="http://schemas.openxmlformats.org/officeDocument/2006/relationships/slide" Target="slides/slide96.xml" /><Relationship Id="rId102" Type="http://schemas.openxmlformats.org/officeDocument/2006/relationships/slide" Target="slides/slide97.xml" /><Relationship Id="rId103" Type="http://schemas.openxmlformats.org/officeDocument/2006/relationships/slide" Target="slides/slide98.xml" /><Relationship Id="rId104" Type="http://schemas.openxmlformats.org/officeDocument/2006/relationships/slide" Target="slides/slide99.xml" /><Relationship Id="rId105" Type="http://schemas.openxmlformats.org/officeDocument/2006/relationships/slide" Target="slides/slide100.xml" /><Relationship Id="rId106" Type="http://schemas.openxmlformats.org/officeDocument/2006/relationships/slide" Target="slides/slide101.xml" /><Relationship Id="rId107" Type="http://schemas.openxmlformats.org/officeDocument/2006/relationships/slide" Target="slides/slide102.xml" /><Relationship Id="rId108" Type="http://schemas.openxmlformats.org/officeDocument/2006/relationships/slide" Target="slides/slide103.xml" /><Relationship Id="rId109" Type="http://schemas.openxmlformats.org/officeDocument/2006/relationships/slide" Target="slides/slide104.xml" /><Relationship Id="rId11" Type="http://schemas.openxmlformats.org/officeDocument/2006/relationships/slide" Target="slides/slide6.xml" /><Relationship Id="rId110" Type="http://schemas.openxmlformats.org/officeDocument/2006/relationships/slide" Target="slides/slide105.xml" /><Relationship Id="rId111" Type="http://schemas.openxmlformats.org/officeDocument/2006/relationships/slide" Target="slides/slide106.xml" /><Relationship Id="rId112" Type="http://schemas.openxmlformats.org/officeDocument/2006/relationships/slide" Target="slides/slide107.xml" /><Relationship Id="rId113" Type="http://schemas.openxmlformats.org/officeDocument/2006/relationships/slide" Target="slides/slide108.xml" /><Relationship Id="rId114" Type="http://schemas.openxmlformats.org/officeDocument/2006/relationships/slide" Target="slides/slide109.xml" /><Relationship Id="rId115" Type="http://schemas.openxmlformats.org/officeDocument/2006/relationships/slide" Target="slides/slide110.xml" /><Relationship Id="rId116" Type="http://schemas.openxmlformats.org/officeDocument/2006/relationships/slide" Target="slides/slide111.xml" /><Relationship Id="rId117" Type="http://schemas.openxmlformats.org/officeDocument/2006/relationships/slide" Target="slides/slide112.xml" /><Relationship Id="rId118" Type="http://schemas.openxmlformats.org/officeDocument/2006/relationships/slide" Target="slides/slide113.xml" /><Relationship Id="rId119" Type="http://schemas.openxmlformats.org/officeDocument/2006/relationships/slide" Target="slides/slide114.xml" /><Relationship Id="rId12" Type="http://schemas.openxmlformats.org/officeDocument/2006/relationships/slide" Target="slides/slide7.xml" /><Relationship Id="rId120" Type="http://schemas.openxmlformats.org/officeDocument/2006/relationships/slide" Target="slides/slide115.xml" /><Relationship Id="rId121" Type="http://schemas.openxmlformats.org/officeDocument/2006/relationships/slide" Target="slides/slide116.xml" /><Relationship Id="rId122" Type="http://schemas.openxmlformats.org/officeDocument/2006/relationships/slide" Target="slides/slide117.xml" /><Relationship Id="rId123" Type="http://schemas.openxmlformats.org/officeDocument/2006/relationships/slide" Target="slides/slide118.xml" /><Relationship Id="rId124" Type="http://schemas.openxmlformats.org/officeDocument/2006/relationships/slide" Target="slides/slide119.xml" /><Relationship Id="rId125" Type="http://schemas.openxmlformats.org/officeDocument/2006/relationships/slide" Target="slides/slide120.xml" /><Relationship Id="rId126" Type="http://schemas.openxmlformats.org/officeDocument/2006/relationships/slide" Target="slides/slide121.xml" /><Relationship Id="rId127" Type="http://schemas.openxmlformats.org/officeDocument/2006/relationships/slide" Target="slides/slide122.xml" /><Relationship Id="rId128" Type="http://schemas.openxmlformats.org/officeDocument/2006/relationships/slide" Target="slides/slide123.xml" /><Relationship Id="rId129" Type="http://schemas.openxmlformats.org/officeDocument/2006/relationships/slide" Target="slides/slide124.xml" /><Relationship Id="rId13" Type="http://schemas.openxmlformats.org/officeDocument/2006/relationships/slide" Target="slides/slide8.xml" /><Relationship Id="rId130" Type="http://schemas.openxmlformats.org/officeDocument/2006/relationships/slide" Target="slides/slide125.xml" /><Relationship Id="rId131" Type="http://schemas.openxmlformats.org/officeDocument/2006/relationships/slide" Target="slides/slide126.xml" /><Relationship Id="rId132" Type="http://schemas.openxmlformats.org/officeDocument/2006/relationships/slide" Target="slides/slide127.xml" /><Relationship Id="rId133" Type="http://schemas.openxmlformats.org/officeDocument/2006/relationships/slide" Target="slides/slide128.xml" /><Relationship Id="rId134" Type="http://schemas.openxmlformats.org/officeDocument/2006/relationships/slide" Target="slides/slide129.xml" /><Relationship Id="rId135" Type="http://schemas.openxmlformats.org/officeDocument/2006/relationships/slide" Target="slides/slide130.xml" /><Relationship Id="rId136" Type="http://schemas.openxmlformats.org/officeDocument/2006/relationships/slide" Target="slides/slide131.xml" /><Relationship Id="rId137" Type="http://schemas.openxmlformats.org/officeDocument/2006/relationships/slide" Target="slides/slide132.xml" /><Relationship Id="rId138" Type="http://schemas.openxmlformats.org/officeDocument/2006/relationships/slide" Target="slides/slide133.xml" /><Relationship Id="rId139" Type="http://schemas.openxmlformats.org/officeDocument/2006/relationships/slide" Target="slides/slide134.xml" /><Relationship Id="rId14" Type="http://schemas.openxmlformats.org/officeDocument/2006/relationships/slide" Target="slides/slide9.xml" /><Relationship Id="rId140" Type="http://schemas.openxmlformats.org/officeDocument/2006/relationships/slide" Target="slides/slide135.xml" /><Relationship Id="rId141" Type="http://schemas.openxmlformats.org/officeDocument/2006/relationships/slide" Target="slides/slide136.xml" /><Relationship Id="rId142" Type="http://schemas.openxmlformats.org/officeDocument/2006/relationships/slide" Target="slides/slide137.xml" /><Relationship Id="rId143" Type="http://schemas.openxmlformats.org/officeDocument/2006/relationships/slide" Target="slides/slide138.xml" /><Relationship Id="rId144" Type="http://schemas.openxmlformats.org/officeDocument/2006/relationships/slide" Target="slides/slide139.xml" /><Relationship Id="rId145" Type="http://schemas.openxmlformats.org/officeDocument/2006/relationships/slide" Target="slides/slide140.xml" /><Relationship Id="rId146" Type="http://schemas.openxmlformats.org/officeDocument/2006/relationships/slide" Target="slides/slide141.xml" /><Relationship Id="rId147" Type="http://schemas.openxmlformats.org/officeDocument/2006/relationships/slide" Target="slides/slide142.xml" /><Relationship Id="rId148" Type="http://schemas.openxmlformats.org/officeDocument/2006/relationships/slide" Target="slides/slide143.xml" /><Relationship Id="rId149" Type="http://schemas.openxmlformats.org/officeDocument/2006/relationships/slide" Target="slides/slide144.xml" /><Relationship Id="rId15" Type="http://schemas.openxmlformats.org/officeDocument/2006/relationships/slide" Target="slides/slide10.xml" /><Relationship Id="rId150" Type="http://schemas.openxmlformats.org/officeDocument/2006/relationships/slide" Target="slides/slide145.xml" /><Relationship Id="rId151" Type="http://schemas.openxmlformats.org/officeDocument/2006/relationships/slide" Target="slides/slide146.xml" /><Relationship Id="rId152" Type="http://schemas.openxmlformats.org/officeDocument/2006/relationships/slide" Target="slides/slide147.xml" /><Relationship Id="rId153" Type="http://schemas.openxmlformats.org/officeDocument/2006/relationships/slide" Target="slides/slide148.xml" /><Relationship Id="rId154" Type="http://schemas.openxmlformats.org/officeDocument/2006/relationships/slide" Target="slides/slide149.xml" /><Relationship Id="rId155" Type="http://schemas.openxmlformats.org/officeDocument/2006/relationships/slide" Target="slides/slide150.xml" /><Relationship Id="rId156" Type="http://schemas.openxmlformats.org/officeDocument/2006/relationships/slide" Target="slides/slide151.xml" /><Relationship Id="rId157" Type="http://schemas.openxmlformats.org/officeDocument/2006/relationships/slide" Target="slides/slide152.xml" /><Relationship Id="rId158" Type="http://schemas.openxmlformats.org/officeDocument/2006/relationships/slide" Target="slides/slide153.xml" /><Relationship Id="rId159" Type="http://schemas.openxmlformats.org/officeDocument/2006/relationships/slide" Target="slides/slide154.xml" /><Relationship Id="rId16" Type="http://schemas.openxmlformats.org/officeDocument/2006/relationships/slide" Target="slides/slide11.xml" /><Relationship Id="rId160" Type="http://schemas.openxmlformats.org/officeDocument/2006/relationships/slide" Target="slides/slide155.xml" /><Relationship Id="rId161" Type="http://schemas.openxmlformats.org/officeDocument/2006/relationships/slide" Target="slides/slide156.xml" /><Relationship Id="rId162" Type="http://schemas.openxmlformats.org/officeDocument/2006/relationships/slide" Target="slides/slide157.xml" /><Relationship Id="rId163" Type="http://schemas.openxmlformats.org/officeDocument/2006/relationships/slide" Target="slides/slide158.xml" /><Relationship Id="rId164" Type="http://schemas.openxmlformats.org/officeDocument/2006/relationships/slide" Target="slides/slide159.xml" /><Relationship Id="rId165" Type="http://schemas.openxmlformats.org/officeDocument/2006/relationships/slide" Target="slides/slide160.xml" /><Relationship Id="rId166" Type="http://schemas.openxmlformats.org/officeDocument/2006/relationships/slide" Target="slides/slide161.xml" /><Relationship Id="rId167" Type="http://schemas.openxmlformats.org/officeDocument/2006/relationships/slide" Target="slides/slide162.xml" /><Relationship Id="rId168" Type="http://schemas.openxmlformats.org/officeDocument/2006/relationships/slide" Target="slides/slide163.xml" /><Relationship Id="rId169" Type="http://schemas.openxmlformats.org/officeDocument/2006/relationships/slide" Target="slides/slide164.xml" /><Relationship Id="rId17" Type="http://schemas.openxmlformats.org/officeDocument/2006/relationships/slide" Target="slides/slide12.xml" /><Relationship Id="rId170" Type="http://schemas.openxmlformats.org/officeDocument/2006/relationships/slide" Target="slides/slide165.xml" /><Relationship Id="rId171" Type="http://schemas.openxmlformats.org/officeDocument/2006/relationships/slide" Target="slides/slide166.xml" /><Relationship Id="rId172" Type="http://schemas.openxmlformats.org/officeDocument/2006/relationships/slide" Target="slides/slide167.xml" /><Relationship Id="rId173" Type="http://schemas.openxmlformats.org/officeDocument/2006/relationships/slide" Target="slides/slide168.xml" /><Relationship Id="rId174" Type="http://schemas.openxmlformats.org/officeDocument/2006/relationships/slide" Target="slides/slide169.xml" /><Relationship Id="rId175" Type="http://schemas.openxmlformats.org/officeDocument/2006/relationships/slide" Target="slides/slide170.xml" /><Relationship Id="rId176" Type="http://schemas.openxmlformats.org/officeDocument/2006/relationships/slide" Target="slides/slide171.xml" /><Relationship Id="rId177" Type="http://schemas.openxmlformats.org/officeDocument/2006/relationships/slide" Target="slides/slide172.xml" /><Relationship Id="rId178" Type="http://schemas.openxmlformats.org/officeDocument/2006/relationships/slide" Target="slides/slide173.xml" /><Relationship Id="rId179" Type="http://schemas.openxmlformats.org/officeDocument/2006/relationships/slide" Target="slides/slide174.xml" /><Relationship Id="rId18" Type="http://schemas.openxmlformats.org/officeDocument/2006/relationships/slide" Target="slides/slide13.xml" /><Relationship Id="rId180" Type="http://schemas.openxmlformats.org/officeDocument/2006/relationships/slide" Target="slides/slide175.xml" /><Relationship Id="rId181" Type="http://schemas.openxmlformats.org/officeDocument/2006/relationships/slide" Target="slides/slide176.xml" /><Relationship Id="rId182" Type="http://schemas.openxmlformats.org/officeDocument/2006/relationships/slide" Target="slides/slide177.xml" /><Relationship Id="rId183" Type="http://schemas.openxmlformats.org/officeDocument/2006/relationships/slide" Target="slides/slide178.xml" /><Relationship Id="rId184" Type="http://schemas.openxmlformats.org/officeDocument/2006/relationships/slide" Target="slides/slide179.xml" /><Relationship Id="rId185" Type="http://schemas.openxmlformats.org/officeDocument/2006/relationships/slide" Target="slides/slide180.xml" /><Relationship Id="rId186" Type="http://schemas.openxmlformats.org/officeDocument/2006/relationships/slide" Target="slides/slide181.xml" /><Relationship Id="rId187" Type="http://schemas.openxmlformats.org/officeDocument/2006/relationships/slide" Target="slides/slide182.xml" /><Relationship Id="rId188" Type="http://schemas.openxmlformats.org/officeDocument/2006/relationships/slide" Target="slides/slide183.xml" /><Relationship Id="rId189" Type="http://schemas.openxmlformats.org/officeDocument/2006/relationships/slide" Target="slides/slide184.xml" /><Relationship Id="rId19" Type="http://schemas.openxmlformats.org/officeDocument/2006/relationships/slide" Target="slides/slide14.xml" /><Relationship Id="rId190" Type="http://schemas.openxmlformats.org/officeDocument/2006/relationships/slide" Target="slides/slide185.xml" /><Relationship Id="rId191" Type="http://schemas.openxmlformats.org/officeDocument/2006/relationships/slide" Target="slides/slide186.xml" /><Relationship Id="rId192" Type="http://schemas.openxmlformats.org/officeDocument/2006/relationships/slide" Target="slides/slide187.xml" /><Relationship Id="rId193" Type="http://schemas.openxmlformats.org/officeDocument/2006/relationships/slide" Target="slides/slide188.xml" /><Relationship Id="rId194" Type="http://schemas.openxmlformats.org/officeDocument/2006/relationships/slide" Target="slides/slide189.xml" /><Relationship Id="rId195" Type="http://schemas.openxmlformats.org/officeDocument/2006/relationships/slide" Target="slides/slide190.xml" /><Relationship Id="rId196" Type="http://schemas.openxmlformats.org/officeDocument/2006/relationships/slide" Target="slides/slide191.xml" /><Relationship Id="rId197" Type="http://schemas.openxmlformats.org/officeDocument/2006/relationships/slide" Target="slides/slide192.xml" /><Relationship Id="rId198" Type="http://schemas.openxmlformats.org/officeDocument/2006/relationships/tags" Target="tags/tag1.xml" /><Relationship Id="rId199" Type="http://schemas.openxmlformats.org/officeDocument/2006/relationships/presProps" Target="presProps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15.xml" /><Relationship Id="rId200" Type="http://schemas.openxmlformats.org/officeDocument/2006/relationships/viewProps" Target="viewProps.xml" /><Relationship Id="rId201" Type="http://schemas.openxmlformats.org/officeDocument/2006/relationships/theme" Target="theme/theme1.xml" /><Relationship Id="rId202" Type="http://schemas.openxmlformats.org/officeDocument/2006/relationships/tableStyles" Target="tableStyles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slideMaster" Target="slideMasters/slideMaster3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slideMaster" Target="slideMasters/slideMaster4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notesMaster" Target="notesMasters/notes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slide" Target="slides/slide52.xml" /><Relationship Id="rId58" Type="http://schemas.openxmlformats.org/officeDocument/2006/relationships/slide" Target="slides/slide53.xml" /><Relationship Id="rId59" Type="http://schemas.openxmlformats.org/officeDocument/2006/relationships/slide" Target="slides/slide54.xml" /><Relationship Id="rId6" Type="http://schemas.openxmlformats.org/officeDocument/2006/relationships/slide" Target="slides/slide1.xml" /><Relationship Id="rId60" Type="http://schemas.openxmlformats.org/officeDocument/2006/relationships/slide" Target="slides/slide55.xml" /><Relationship Id="rId61" Type="http://schemas.openxmlformats.org/officeDocument/2006/relationships/slide" Target="slides/slide56.xml" /><Relationship Id="rId62" Type="http://schemas.openxmlformats.org/officeDocument/2006/relationships/slide" Target="slides/slide57.xml" /><Relationship Id="rId63" Type="http://schemas.openxmlformats.org/officeDocument/2006/relationships/slide" Target="slides/slide58.xml" /><Relationship Id="rId64" Type="http://schemas.openxmlformats.org/officeDocument/2006/relationships/slide" Target="slides/slide59.xml" /><Relationship Id="rId65" Type="http://schemas.openxmlformats.org/officeDocument/2006/relationships/slide" Target="slides/slide60.xml" /><Relationship Id="rId66" Type="http://schemas.openxmlformats.org/officeDocument/2006/relationships/slide" Target="slides/slide61.xml" /><Relationship Id="rId67" Type="http://schemas.openxmlformats.org/officeDocument/2006/relationships/slide" Target="slides/slide62.xml" /><Relationship Id="rId68" Type="http://schemas.openxmlformats.org/officeDocument/2006/relationships/slide" Target="slides/slide63.xml" /><Relationship Id="rId69" Type="http://schemas.openxmlformats.org/officeDocument/2006/relationships/slide" Target="slides/slide64.xml" /><Relationship Id="rId7" Type="http://schemas.openxmlformats.org/officeDocument/2006/relationships/slide" Target="slides/slide2.xml" /><Relationship Id="rId70" Type="http://schemas.openxmlformats.org/officeDocument/2006/relationships/slide" Target="slides/slide65.xml" /><Relationship Id="rId71" Type="http://schemas.openxmlformats.org/officeDocument/2006/relationships/slide" Target="slides/slide66.xml" /><Relationship Id="rId72" Type="http://schemas.openxmlformats.org/officeDocument/2006/relationships/slide" Target="slides/slide67.xml" /><Relationship Id="rId73" Type="http://schemas.openxmlformats.org/officeDocument/2006/relationships/slide" Target="slides/slide68.xml" /><Relationship Id="rId74" Type="http://schemas.openxmlformats.org/officeDocument/2006/relationships/slide" Target="slides/slide69.xml" /><Relationship Id="rId75" Type="http://schemas.openxmlformats.org/officeDocument/2006/relationships/slide" Target="slides/slide70.xml" /><Relationship Id="rId76" Type="http://schemas.openxmlformats.org/officeDocument/2006/relationships/slide" Target="slides/slide71.xml" /><Relationship Id="rId77" Type="http://schemas.openxmlformats.org/officeDocument/2006/relationships/slide" Target="slides/slide72.xml" /><Relationship Id="rId78" Type="http://schemas.openxmlformats.org/officeDocument/2006/relationships/slide" Target="slides/slide73.xml" /><Relationship Id="rId79" Type="http://schemas.openxmlformats.org/officeDocument/2006/relationships/slide" Target="slides/slide74.xml" /><Relationship Id="rId8" Type="http://schemas.openxmlformats.org/officeDocument/2006/relationships/slide" Target="slides/slide3.xml" /><Relationship Id="rId80" Type="http://schemas.openxmlformats.org/officeDocument/2006/relationships/slide" Target="slides/slide75.xml" /><Relationship Id="rId81" Type="http://schemas.openxmlformats.org/officeDocument/2006/relationships/slide" Target="slides/slide76.xml" /><Relationship Id="rId82" Type="http://schemas.openxmlformats.org/officeDocument/2006/relationships/slide" Target="slides/slide77.xml" /><Relationship Id="rId83" Type="http://schemas.openxmlformats.org/officeDocument/2006/relationships/slide" Target="slides/slide78.xml" /><Relationship Id="rId84" Type="http://schemas.openxmlformats.org/officeDocument/2006/relationships/slide" Target="slides/slide79.xml" /><Relationship Id="rId85" Type="http://schemas.openxmlformats.org/officeDocument/2006/relationships/slide" Target="slides/slide80.xml" /><Relationship Id="rId86" Type="http://schemas.openxmlformats.org/officeDocument/2006/relationships/slide" Target="slides/slide81.xml" /><Relationship Id="rId87" Type="http://schemas.openxmlformats.org/officeDocument/2006/relationships/slide" Target="slides/slide82.xml" /><Relationship Id="rId88" Type="http://schemas.openxmlformats.org/officeDocument/2006/relationships/slide" Target="slides/slide83.xml" /><Relationship Id="rId89" Type="http://schemas.openxmlformats.org/officeDocument/2006/relationships/slide" Target="slides/slide84.xml" /><Relationship Id="rId9" Type="http://schemas.openxmlformats.org/officeDocument/2006/relationships/slide" Target="slides/slide4.xml" /><Relationship Id="rId90" Type="http://schemas.openxmlformats.org/officeDocument/2006/relationships/slide" Target="slides/slide85.xml" /><Relationship Id="rId91" Type="http://schemas.openxmlformats.org/officeDocument/2006/relationships/slide" Target="slides/slide86.xml" /><Relationship Id="rId92" Type="http://schemas.openxmlformats.org/officeDocument/2006/relationships/slide" Target="slides/slide87.xml" /><Relationship Id="rId93" Type="http://schemas.openxmlformats.org/officeDocument/2006/relationships/slide" Target="slides/slide88.xml" /><Relationship Id="rId94" Type="http://schemas.openxmlformats.org/officeDocument/2006/relationships/slide" Target="slides/slide89.xml" /><Relationship Id="rId95" Type="http://schemas.openxmlformats.org/officeDocument/2006/relationships/slide" Target="slides/slide90.xml" /><Relationship Id="rId96" Type="http://schemas.openxmlformats.org/officeDocument/2006/relationships/slide" Target="slides/slide91.xml" /><Relationship Id="rId97" Type="http://schemas.openxmlformats.org/officeDocument/2006/relationships/slide" Target="slides/slide92.xml" /><Relationship Id="rId98" Type="http://schemas.openxmlformats.org/officeDocument/2006/relationships/slide" Target="slides/slide93.xml" /><Relationship Id="rId99" Type="http://schemas.openxmlformats.org/officeDocument/2006/relationships/slide" Target="slides/slide94.xml" /></Relationships>
</file>

<file path=ppt/drawings/_rels/vmlDrawing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5.wmf" /><Relationship Id="rId2" Type="http://schemas.openxmlformats.org/officeDocument/2006/relationships/image" Target="../media/image66.emf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5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62650461-F8FA-4EC9-961B-07ADBB023C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800">
              <a:defRPr sz="1200">
                <a:latin typeface="Times New Roman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80E5BD76-7D57-4BB9-B88E-0E6DC0CDF86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xmlns="" id="{E5272630-4094-4E90-A63E-0495C021B59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xmlns="" id="{63F933E7-8229-4DE7-9E50-6467D80561B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xmlns="" id="{1BE11052-68AA-4FFB-BCC0-9A147F9D34F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800">
              <a:defRPr sz="1200">
                <a:latin typeface="Times New Roman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xmlns="" id="{22CD8673-A829-446C-9245-DC4B35A5D7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 smtClean="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690704E8-AF53-4555-9777-1ADF916834F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46881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/Relationships>
</file>

<file path=ppt/notesSlides/_rels/notesSlide10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0.xml" /><Relationship Id="rId2" Type="http://schemas.openxmlformats.org/officeDocument/2006/relationships/notesMaster" Target="../notesMasters/notesMaster1.xml" /></Relationships>
</file>

<file path=ppt/notesSlides/_rels/notesSlide10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1.xml" /><Relationship Id="rId2" Type="http://schemas.openxmlformats.org/officeDocument/2006/relationships/notesMaster" Target="../notesMasters/notesMaster1.xml" /></Relationships>
</file>

<file path=ppt/notesSlides/_rels/notesSlide10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2.xml" /><Relationship Id="rId2" Type="http://schemas.openxmlformats.org/officeDocument/2006/relationships/notesMaster" Target="../notesMasters/notesMaster1.xml" /></Relationships>
</file>

<file path=ppt/notesSlides/_rels/notesSlide10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3.xml" /><Relationship Id="rId2" Type="http://schemas.openxmlformats.org/officeDocument/2006/relationships/notesMaster" Target="../notesMasters/notesMaster1.xml" /></Relationships>
</file>

<file path=ppt/notesSlides/_rels/notesSlide10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4.xml" /><Relationship Id="rId2" Type="http://schemas.openxmlformats.org/officeDocument/2006/relationships/notesMaster" Target="../notesMasters/notesMaster1.xml" /></Relationships>
</file>

<file path=ppt/notesSlides/_rels/notesSlide10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5.xml" /><Relationship Id="rId2" Type="http://schemas.openxmlformats.org/officeDocument/2006/relationships/notesMaster" Target="../notesMasters/notesMaster1.xml" /></Relationships>
</file>

<file path=ppt/notesSlides/_rels/notesSlide10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6.xml" /><Relationship Id="rId2" Type="http://schemas.openxmlformats.org/officeDocument/2006/relationships/notesMaster" Target="../notesMasters/notesMaster1.xml" /></Relationships>
</file>

<file path=ppt/notesSlides/_rels/notesSlide10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7.xml" /><Relationship Id="rId2" Type="http://schemas.openxmlformats.org/officeDocument/2006/relationships/notesMaster" Target="../notesMasters/notesMaster1.xml" /></Relationships>
</file>

<file path=ppt/notesSlides/_rels/notesSlide10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9.xml" /><Relationship Id="rId2" Type="http://schemas.openxmlformats.org/officeDocument/2006/relationships/notesMaster" Target="../notesMasters/notesMaster1.xml" /></Relationships>
</file>

<file path=ppt/notesSlides/_rels/notesSlide10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0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1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1.xml" /><Relationship Id="rId2" Type="http://schemas.openxmlformats.org/officeDocument/2006/relationships/notesMaster" Target="../notesMasters/notesMaster1.xml" /></Relationships>
</file>

<file path=ppt/notesSlides/_rels/notesSlide1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2.xml" /><Relationship Id="rId2" Type="http://schemas.openxmlformats.org/officeDocument/2006/relationships/notesMaster" Target="../notesMasters/notesMaster1.xml" /></Relationships>
</file>

<file path=ppt/notesSlides/_rels/notesSlide1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4.xml" /><Relationship Id="rId2" Type="http://schemas.openxmlformats.org/officeDocument/2006/relationships/notesMaster" Target="../notesMasters/notesMaster1.xml" /></Relationships>
</file>

<file path=ppt/notesSlides/_rels/notesSlide1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5.xml" /><Relationship Id="rId2" Type="http://schemas.openxmlformats.org/officeDocument/2006/relationships/notesMaster" Target="../notesMasters/notesMaster1.xml" /></Relationships>
</file>

<file path=ppt/notesSlides/_rels/notesSlide1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6.xml" /><Relationship Id="rId2" Type="http://schemas.openxmlformats.org/officeDocument/2006/relationships/notesMaster" Target="../notesMasters/notesMaster1.xml" /></Relationships>
</file>

<file path=ppt/notesSlides/_rels/notesSlide1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7.xml" /><Relationship Id="rId2" Type="http://schemas.openxmlformats.org/officeDocument/2006/relationships/notesMaster" Target="../notesMasters/notesMaster1.xml" /></Relationships>
</file>

<file path=ppt/notesSlides/_rels/notesSlide1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8.xml" /><Relationship Id="rId2" Type="http://schemas.openxmlformats.org/officeDocument/2006/relationships/notesMaster" Target="../notesMasters/notesMaster1.xml" /></Relationships>
</file>

<file path=ppt/notesSlides/_rels/notesSlide1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9.xml" /><Relationship Id="rId2" Type="http://schemas.openxmlformats.org/officeDocument/2006/relationships/notesMaster" Target="../notesMasters/notesMaster1.xml" /></Relationships>
</file>

<file path=ppt/notesSlides/_rels/notesSlide1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1.xml" /><Relationship Id="rId2" Type="http://schemas.openxmlformats.org/officeDocument/2006/relationships/notesMaster" Target="../notesMasters/notesMaster1.xml" /></Relationships>
</file>

<file path=ppt/notesSlides/_rels/notesSlide1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2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1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3.xml" /><Relationship Id="rId2" Type="http://schemas.openxmlformats.org/officeDocument/2006/relationships/notesMaster" Target="../notesMasters/notesMaster1.xml" /></Relationships>
</file>

<file path=ppt/notesSlides/_rels/notesSlide1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4.xml" /><Relationship Id="rId2" Type="http://schemas.openxmlformats.org/officeDocument/2006/relationships/notesMaster" Target="../notesMasters/notesMaster1.xml" /></Relationships>
</file>

<file path=ppt/notesSlides/_rels/notesSlide1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5.xml" /><Relationship Id="rId2" Type="http://schemas.openxmlformats.org/officeDocument/2006/relationships/notesMaster" Target="../notesMasters/notesMaster1.xml" /></Relationships>
</file>

<file path=ppt/notesSlides/_rels/notesSlide1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6.xml" /><Relationship Id="rId2" Type="http://schemas.openxmlformats.org/officeDocument/2006/relationships/notesMaster" Target="../notesMasters/notesMaster1.xml" /></Relationships>
</file>

<file path=ppt/notesSlides/_rels/notesSlide12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7.xml" /><Relationship Id="rId2" Type="http://schemas.openxmlformats.org/officeDocument/2006/relationships/notesMaster" Target="../notesMasters/notesMaster1.xml" /></Relationships>
</file>

<file path=ppt/notesSlides/_rels/notesSlide12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8.xml" /><Relationship Id="rId2" Type="http://schemas.openxmlformats.org/officeDocument/2006/relationships/notesMaster" Target="../notesMasters/notesMaster1.xml" /></Relationships>
</file>

<file path=ppt/notesSlides/_rels/notesSlide12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9.xml" /><Relationship Id="rId2" Type="http://schemas.openxmlformats.org/officeDocument/2006/relationships/notesMaster" Target="../notesMasters/notesMaster1.xml" /></Relationships>
</file>

<file path=ppt/notesSlides/_rels/notesSlide12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0.xml" /><Relationship Id="rId2" Type="http://schemas.openxmlformats.org/officeDocument/2006/relationships/notesMaster" Target="../notesMasters/notesMaster1.xml" /></Relationships>
</file>

<file path=ppt/notesSlides/_rels/notesSlide12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1.xml" /><Relationship Id="rId2" Type="http://schemas.openxmlformats.org/officeDocument/2006/relationships/notesMaster" Target="../notesMasters/notesMaster1.xml" /></Relationships>
</file>

<file path=ppt/notesSlides/_rels/notesSlide12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2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13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3.xml" /><Relationship Id="rId2" Type="http://schemas.openxmlformats.org/officeDocument/2006/relationships/notesMaster" Target="../notesMasters/notesMaster1.xml" /></Relationships>
</file>

<file path=ppt/notesSlides/_rels/notesSlide13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4.xml" /><Relationship Id="rId2" Type="http://schemas.openxmlformats.org/officeDocument/2006/relationships/notesMaster" Target="../notesMasters/notesMaster1.xml" /></Relationships>
</file>

<file path=ppt/notesSlides/_rels/notesSlide13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5.xml" /><Relationship Id="rId2" Type="http://schemas.openxmlformats.org/officeDocument/2006/relationships/notesMaster" Target="../notesMasters/notesMaster1.xml" /></Relationships>
</file>

<file path=ppt/notesSlides/_rels/notesSlide13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6.xml" /><Relationship Id="rId2" Type="http://schemas.openxmlformats.org/officeDocument/2006/relationships/notesMaster" Target="../notesMasters/notesMaster1.xml" /></Relationships>
</file>

<file path=ppt/notesSlides/_rels/notesSlide13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7.xml" /><Relationship Id="rId2" Type="http://schemas.openxmlformats.org/officeDocument/2006/relationships/notesMaster" Target="../notesMasters/notesMaster1.xml" /></Relationships>
</file>

<file path=ppt/notesSlides/_rels/notesSlide13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8.xml" /><Relationship Id="rId2" Type="http://schemas.openxmlformats.org/officeDocument/2006/relationships/notesMaster" Target="../notesMasters/notesMaster1.xml" /></Relationships>
</file>

<file path=ppt/notesSlides/_rels/notesSlide13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9.xml" /><Relationship Id="rId2" Type="http://schemas.openxmlformats.org/officeDocument/2006/relationships/notesMaster" Target="../notesMasters/notesMaster1.xml" /></Relationships>
</file>

<file path=ppt/notesSlides/_rels/notesSlide13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0.xml" /><Relationship Id="rId2" Type="http://schemas.openxmlformats.org/officeDocument/2006/relationships/notesMaster" Target="../notesMasters/notesMaster1.xml" /></Relationships>
</file>

<file path=ppt/notesSlides/_rels/notesSlide13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1.xml" /><Relationship Id="rId2" Type="http://schemas.openxmlformats.org/officeDocument/2006/relationships/notesMaster" Target="../notesMasters/notesMaster1.xml" /></Relationships>
</file>

<file path=ppt/notesSlides/_rels/notesSlide13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4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/Relationships>
</file>

<file path=ppt/notesSlides/_rels/notesSlide14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5.xml" /><Relationship Id="rId2" Type="http://schemas.openxmlformats.org/officeDocument/2006/relationships/notesMaster" Target="../notesMasters/notesMaster1.xml" /></Relationships>
</file>

<file path=ppt/notesSlides/_rels/notesSlide14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6.xml" /><Relationship Id="rId2" Type="http://schemas.openxmlformats.org/officeDocument/2006/relationships/notesMaster" Target="../notesMasters/notesMaster1.xml" /></Relationships>
</file>

<file path=ppt/notesSlides/_rels/notesSlide14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7.xml" /><Relationship Id="rId2" Type="http://schemas.openxmlformats.org/officeDocument/2006/relationships/notesMaster" Target="../notesMasters/notesMaster1.xml" /></Relationships>
</file>

<file path=ppt/notesSlides/_rels/notesSlide14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8.xml" /><Relationship Id="rId2" Type="http://schemas.openxmlformats.org/officeDocument/2006/relationships/notesMaster" Target="../notesMasters/notesMaster1.xml" /></Relationships>
</file>

<file path=ppt/notesSlides/_rels/notesSlide14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1.xml" /><Relationship Id="rId2" Type="http://schemas.openxmlformats.org/officeDocument/2006/relationships/notesMaster" Target="../notesMasters/notesMaster1.xml" /></Relationships>
</file>

<file path=ppt/notesSlides/_rels/notesSlide14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2.xml" /><Relationship Id="rId2" Type="http://schemas.openxmlformats.org/officeDocument/2006/relationships/notesMaster" Target="../notesMasters/notesMaster1.xml" /></Relationships>
</file>

<file path=ppt/notesSlides/_rels/notesSlide14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3.xml" /><Relationship Id="rId2" Type="http://schemas.openxmlformats.org/officeDocument/2006/relationships/notesMaster" Target="../notesMasters/notesMaster1.xml" /></Relationships>
</file>

<file path=ppt/notesSlides/_rels/notesSlide14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4.xml" /><Relationship Id="rId2" Type="http://schemas.openxmlformats.org/officeDocument/2006/relationships/notesMaster" Target="../notesMasters/notesMaster1.xml" /></Relationships>
</file>

<file path=ppt/notesSlides/_rels/notesSlide14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5.xml" /><Relationship Id="rId2" Type="http://schemas.openxmlformats.org/officeDocument/2006/relationships/notesMaster" Target="../notesMasters/notesMaster1.xml" /></Relationships>
</file>

<file path=ppt/notesSlides/_rels/notesSlide14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6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_rels/notesSlide15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7.xml" /><Relationship Id="rId2" Type="http://schemas.openxmlformats.org/officeDocument/2006/relationships/notesMaster" Target="../notesMasters/notesMaster1.xml" /></Relationships>
</file>

<file path=ppt/notesSlides/_rels/notesSlide15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8.xml" /><Relationship Id="rId2" Type="http://schemas.openxmlformats.org/officeDocument/2006/relationships/notesMaster" Target="../notesMasters/notesMaster1.xml" /></Relationships>
</file>

<file path=ppt/notesSlides/_rels/notesSlide15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9.xml" /><Relationship Id="rId2" Type="http://schemas.openxmlformats.org/officeDocument/2006/relationships/notesMaster" Target="../notesMasters/notesMaster1.xml" /></Relationships>
</file>

<file path=ppt/notesSlides/_rels/notesSlide15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0.xml" /><Relationship Id="rId2" Type="http://schemas.openxmlformats.org/officeDocument/2006/relationships/notesMaster" Target="../notesMasters/notesMaster1.xml" /></Relationships>
</file>

<file path=ppt/notesSlides/_rels/notesSlide15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1.xml" /><Relationship Id="rId2" Type="http://schemas.openxmlformats.org/officeDocument/2006/relationships/notesMaster" Target="../notesMasters/notesMaster1.xml" /></Relationships>
</file>

<file path=ppt/notesSlides/_rels/notesSlide15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2.xml" /><Relationship Id="rId2" Type="http://schemas.openxmlformats.org/officeDocument/2006/relationships/notesMaster" Target="../notesMasters/notesMaster1.xml" /></Relationships>
</file>

<file path=ppt/notesSlides/_rels/notesSlide15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3.xml" /><Relationship Id="rId2" Type="http://schemas.openxmlformats.org/officeDocument/2006/relationships/notesMaster" Target="../notesMasters/notesMaster1.xml" /></Relationships>
</file>

<file path=ppt/notesSlides/_rels/notesSlide15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4.xml" /><Relationship Id="rId2" Type="http://schemas.openxmlformats.org/officeDocument/2006/relationships/notesMaster" Target="../notesMasters/notesMaster1.xml" /></Relationships>
</file>

<file path=ppt/notesSlides/_rels/notesSlide15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5.xml" /><Relationship Id="rId2" Type="http://schemas.openxmlformats.org/officeDocument/2006/relationships/notesMaster" Target="../notesMasters/notesMaster1.xml" /></Relationships>
</file>

<file path=ppt/notesSlides/_rels/notesSlide15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6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_rels/notesSlide16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7.xml" /><Relationship Id="rId2" Type="http://schemas.openxmlformats.org/officeDocument/2006/relationships/notesMaster" Target="../notesMasters/notesMaster1.xml" /></Relationships>
</file>

<file path=ppt/notesSlides/_rels/notesSlide16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8.xml" /><Relationship Id="rId2" Type="http://schemas.openxmlformats.org/officeDocument/2006/relationships/notesMaster" Target="../notesMasters/notesMaster1.xml" /></Relationships>
</file>

<file path=ppt/notesSlides/_rels/notesSlide16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9.xml" /><Relationship Id="rId2" Type="http://schemas.openxmlformats.org/officeDocument/2006/relationships/notesMaster" Target="../notesMasters/notesMaster1.xml" /></Relationships>
</file>

<file path=ppt/notesSlides/_rels/notesSlide16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0.xml" /><Relationship Id="rId2" Type="http://schemas.openxmlformats.org/officeDocument/2006/relationships/notesMaster" Target="../notesMasters/notesMaster1.xml" /></Relationships>
</file>

<file path=ppt/notesSlides/_rels/notesSlide16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1.xml" /><Relationship Id="rId2" Type="http://schemas.openxmlformats.org/officeDocument/2006/relationships/notesMaster" Target="../notesMasters/notesMaster1.xml" /></Relationships>
</file>

<file path=ppt/notesSlides/_rels/notesSlide16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2.xml" /><Relationship Id="rId2" Type="http://schemas.openxmlformats.org/officeDocument/2006/relationships/notesMaster" Target="../notesMasters/notesMaster1.xml" /></Relationships>
</file>

<file path=ppt/notesSlides/_rels/notesSlide16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3.xml" /><Relationship Id="rId2" Type="http://schemas.openxmlformats.org/officeDocument/2006/relationships/notesMaster" Target="../notesMasters/notesMaster1.xml" /></Relationships>
</file>

<file path=ppt/notesSlides/_rels/notesSlide16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4.xml" /><Relationship Id="rId2" Type="http://schemas.openxmlformats.org/officeDocument/2006/relationships/notesMaster" Target="../notesMasters/notesMaster1.xml" /></Relationships>
</file>

<file path=ppt/notesSlides/_rels/notesSlide16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5.xml" /><Relationship Id="rId2" Type="http://schemas.openxmlformats.org/officeDocument/2006/relationships/notesMaster" Target="../notesMasters/notesMaster1.xml" /></Relationships>
</file>

<file path=ppt/notesSlides/_rels/notesSlide16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6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17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7.xml" /><Relationship Id="rId2" Type="http://schemas.openxmlformats.org/officeDocument/2006/relationships/notesMaster" Target="../notesMasters/notesMaster1.xml" /></Relationships>
</file>

<file path=ppt/notesSlides/_rels/notesSlide17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8.xml" /><Relationship Id="rId2" Type="http://schemas.openxmlformats.org/officeDocument/2006/relationships/notesMaster" Target="../notesMasters/notesMaster1.xml" /></Relationships>
</file>

<file path=ppt/notesSlides/_rels/notesSlide17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9.xml" /><Relationship Id="rId2" Type="http://schemas.openxmlformats.org/officeDocument/2006/relationships/notesMaster" Target="../notesMasters/notesMaster1.xml" /></Relationships>
</file>

<file path=ppt/notesSlides/_rels/notesSlide17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0.xml" /><Relationship Id="rId2" Type="http://schemas.openxmlformats.org/officeDocument/2006/relationships/notesMaster" Target="../notesMasters/notesMaster1.xml" /></Relationships>
</file>

<file path=ppt/notesSlides/_rels/notesSlide17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1.xml" /><Relationship Id="rId2" Type="http://schemas.openxmlformats.org/officeDocument/2006/relationships/notesMaster" Target="../notesMasters/notesMaster1.xml" /></Relationships>
</file>

<file path=ppt/notesSlides/_rels/notesSlide17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2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.xml" /><Relationship Id="rId2" Type="http://schemas.openxmlformats.org/officeDocument/2006/relationships/notesMaster" Target="../notesMasters/notesMaster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.xml" /><Relationship Id="rId2" Type="http://schemas.openxmlformats.org/officeDocument/2006/relationships/notesMaster" Target="../notesMasters/notesMaster1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.xml" /><Relationship Id="rId2" Type="http://schemas.openxmlformats.org/officeDocument/2006/relationships/notesMaster" Target="../notesMasters/notesMaster1.xml" /></Relationships>
</file>

<file path=ppt/notesSlides/_rels/notesSlide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5.xml" /><Relationship Id="rId2" Type="http://schemas.openxmlformats.org/officeDocument/2006/relationships/notesMaster" Target="../notesMasters/notesMaster1.xml" /></Relationships>
</file>

<file path=ppt/notesSlides/_rels/notesSlide2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6.xml" /><Relationship Id="rId2" Type="http://schemas.openxmlformats.org/officeDocument/2006/relationships/notesMaster" Target="../notesMasters/notesMaster1.xml" /></Relationships>
</file>

<file path=ppt/notesSlides/_rels/notesSlide2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7.xml" /><Relationship Id="rId2" Type="http://schemas.openxmlformats.org/officeDocument/2006/relationships/notesMaster" Target="../notesMasters/notesMaster1.xml" /></Relationships>
</file>

<file path=ppt/notesSlides/_rels/notesSlide2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8.xml" /><Relationship Id="rId2" Type="http://schemas.openxmlformats.org/officeDocument/2006/relationships/notesMaster" Target="../notesMasters/notesMaster1.xml" /></Relationships>
</file>

<file path=ppt/notesSlides/_rels/notesSlide2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9.xml" /><Relationship Id="rId2" Type="http://schemas.openxmlformats.org/officeDocument/2006/relationships/notesMaster" Target="../notesMasters/notesMaster1.xml" /></Relationships>
</file>

<file path=ppt/notesSlides/_rels/notesSlide2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0.xml" /><Relationship Id="rId2" Type="http://schemas.openxmlformats.org/officeDocument/2006/relationships/notesMaster" Target="../notesMasters/notesMaster1.xml" /></Relationships>
</file>

<file path=ppt/notesSlides/_rels/notesSlide2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1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3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2.xml" /><Relationship Id="rId2" Type="http://schemas.openxmlformats.org/officeDocument/2006/relationships/notesMaster" Target="../notesMasters/notesMaster1.xml" /></Relationships>
</file>

<file path=ppt/notesSlides/_rels/notesSlide3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3.xml" /><Relationship Id="rId2" Type="http://schemas.openxmlformats.org/officeDocument/2006/relationships/notesMaster" Target="../notesMasters/notesMaster1.xml" /></Relationships>
</file>

<file path=ppt/notesSlides/_rels/notesSlide3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4.xml" /><Relationship Id="rId2" Type="http://schemas.openxmlformats.org/officeDocument/2006/relationships/notesMaster" Target="../notesMasters/notesMaster1.xml" /></Relationships>
</file>

<file path=ppt/notesSlides/_rels/notesSlide3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5.xml" /><Relationship Id="rId2" Type="http://schemas.openxmlformats.org/officeDocument/2006/relationships/notesMaster" Target="../notesMasters/notesMaster1.xml" /></Relationships>
</file>

<file path=ppt/notesSlides/_rels/notesSlide3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6.xml" /><Relationship Id="rId2" Type="http://schemas.openxmlformats.org/officeDocument/2006/relationships/notesMaster" Target="../notesMasters/notesMaster1.xml" /></Relationships>
</file>

<file path=ppt/notesSlides/_rels/notesSlide3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7.xml" /><Relationship Id="rId2" Type="http://schemas.openxmlformats.org/officeDocument/2006/relationships/notesMaster" Target="../notesMasters/notesMaster1.xml" /></Relationships>
</file>

<file path=ppt/notesSlides/_rels/notesSlide3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8.xml" /><Relationship Id="rId2" Type="http://schemas.openxmlformats.org/officeDocument/2006/relationships/notesMaster" Target="../notesMasters/notesMaster1.xml" /></Relationships>
</file>

<file path=ppt/notesSlides/_rels/notesSlide3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9.xml" /><Relationship Id="rId2" Type="http://schemas.openxmlformats.org/officeDocument/2006/relationships/notesMaster" Target="../notesMasters/notesMaster1.xml" /></Relationships>
</file>

<file path=ppt/notesSlides/_rels/notesSlide3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0.xml" /><Relationship Id="rId2" Type="http://schemas.openxmlformats.org/officeDocument/2006/relationships/notesMaster" Target="../notesMasters/notesMaster1.xml" /></Relationships>
</file>

<file path=ppt/notesSlides/_rels/notesSlide3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1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4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2.xml" /><Relationship Id="rId2" Type="http://schemas.openxmlformats.org/officeDocument/2006/relationships/notesMaster" Target="../notesMasters/notesMaster1.xml" /></Relationships>
</file>

<file path=ppt/notesSlides/_rels/notesSlide4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3.xml" /><Relationship Id="rId2" Type="http://schemas.openxmlformats.org/officeDocument/2006/relationships/notesMaster" Target="../notesMasters/notesMaster1.xml" /></Relationships>
</file>

<file path=ppt/notesSlides/_rels/notesSlide4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4.xml" /><Relationship Id="rId2" Type="http://schemas.openxmlformats.org/officeDocument/2006/relationships/notesMaster" Target="../notesMasters/notesMaster1.xml" /></Relationships>
</file>

<file path=ppt/notesSlides/_rels/notesSlide4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5.xml" /><Relationship Id="rId2" Type="http://schemas.openxmlformats.org/officeDocument/2006/relationships/notesMaster" Target="../notesMasters/notesMaster1.xml" /></Relationships>
</file>

<file path=ppt/notesSlides/_rels/notesSlide4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6.xml" /><Relationship Id="rId2" Type="http://schemas.openxmlformats.org/officeDocument/2006/relationships/notesMaster" Target="../notesMasters/notesMaster1.xml" /></Relationships>
</file>

<file path=ppt/notesSlides/_rels/notesSlide4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7.xml" /><Relationship Id="rId2" Type="http://schemas.openxmlformats.org/officeDocument/2006/relationships/notesMaster" Target="../notesMasters/notesMaster1.xml" /></Relationships>
</file>

<file path=ppt/notesSlides/_rels/notesSlide4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8.xml" /><Relationship Id="rId2" Type="http://schemas.openxmlformats.org/officeDocument/2006/relationships/notesMaster" Target="../notesMasters/notesMaster1.xml" /></Relationships>
</file>

<file path=ppt/notesSlides/_rels/notesSlide4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0.xml" /><Relationship Id="rId2" Type="http://schemas.openxmlformats.org/officeDocument/2006/relationships/notesMaster" Target="../notesMasters/notesMaster1.xml" /></Relationships>
</file>

<file path=ppt/notesSlides/_rels/notesSlide4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1.xml" /><Relationship Id="rId2" Type="http://schemas.openxmlformats.org/officeDocument/2006/relationships/notesMaster" Target="../notesMasters/notesMaster1.xml" /></Relationships>
</file>

<file path=ppt/notesSlides/_rels/notesSlide4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2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5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3.xml" /><Relationship Id="rId2" Type="http://schemas.openxmlformats.org/officeDocument/2006/relationships/notesMaster" Target="../notesMasters/notesMaster1.xml" /></Relationships>
</file>

<file path=ppt/notesSlides/_rels/notesSlide5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4.xml" /><Relationship Id="rId2" Type="http://schemas.openxmlformats.org/officeDocument/2006/relationships/notesMaster" Target="../notesMasters/notesMaster1.xml" /></Relationships>
</file>

<file path=ppt/notesSlides/_rels/notesSlide5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5.xml" /><Relationship Id="rId2" Type="http://schemas.openxmlformats.org/officeDocument/2006/relationships/notesMaster" Target="../notesMasters/notesMaster1.xml" /></Relationships>
</file>

<file path=ppt/notesSlides/_rels/notesSlide5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6.xml" /><Relationship Id="rId2" Type="http://schemas.openxmlformats.org/officeDocument/2006/relationships/notesMaster" Target="../notesMasters/notesMaster1.xml" /></Relationships>
</file>

<file path=ppt/notesSlides/_rels/notesSlide5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7.xml" /><Relationship Id="rId2" Type="http://schemas.openxmlformats.org/officeDocument/2006/relationships/notesMaster" Target="../notesMasters/notesMaster1.xml" /></Relationships>
</file>

<file path=ppt/notesSlides/_rels/notesSlide5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8.xml" /><Relationship Id="rId2" Type="http://schemas.openxmlformats.org/officeDocument/2006/relationships/notesMaster" Target="../notesMasters/notesMaster1.xml" /></Relationships>
</file>

<file path=ppt/notesSlides/_rels/notesSlide5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9.xml" /><Relationship Id="rId2" Type="http://schemas.openxmlformats.org/officeDocument/2006/relationships/notesMaster" Target="../notesMasters/notesMaster1.xml" /></Relationships>
</file>

<file path=ppt/notesSlides/_rels/notesSlide5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0.xml" /><Relationship Id="rId2" Type="http://schemas.openxmlformats.org/officeDocument/2006/relationships/notesMaster" Target="../notesMasters/notesMaster1.xml" /></Relationships>
</file>

<file path=ppt/notesSlides/_rels/notesSlide5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2.xml" /><Relationship Id="rId2" Type="http://schemas.openxmlformats.org/officeDocument/2006/relationships/notesMaster" Target="../notesMasters/notesMaster1.xml" /></Relationships>
</file>

<file path=ppt/notesSlides/_rels/notesSlide5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3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6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4.xml" /><Relationship Id="rId2" Type="http://schemas.openxmlformats.org/officeDocument/2006/relationships/notesMaster" Target="../notesMasters/notesMaster1.xml" /></Relationships>
</file>

<file path=ppt/notesSlides/_rels/notesSlide6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5.xml" /><Relationship Id="rId2" Type="http://schemas.openxmlformats.org/officeDocument/2006/relationships/notesMaster" Target="../notesMasters/notesMaster1.xml" /></Relationships>
</file>

<file path=ppt/notesSlides/_rels/notesSlide6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8.xml" /><Relationship Id="rId2" Type="http://schemas.openxmlformats.org/officeDocument/2006/relationships/notesMaster" Target="../notesMasters/notesMaster1.xml" /></Relationships>
</file>

<file path=ppt/notesSlides/_rels/notesSlide6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9.xml" /><Relationship Id="rId2" Type="http://schemas.openxmlformats.org/officeDocument/2006/relationships/notesMaster" Target="../notesMasters/notesMaster1.xml" /></Relationships>
</file>

<file path=ppt/notesSlides/_rels/notesSlide6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0.xml" /><Relationship Id="rId2" Type="http://schemas.openxmlformats.org/officeDocument/2006/relationships/notesMaster" Target="../notesMasters/notesMaster1.xml" /></Relationships>
</file>

<file path=ppt/notesSlides/_rels/notesSlide6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1.xml" /><Relationship Id="rId2" Type="http://schemas.openxmlformats.org/officeDocument/2006/relationships/notesMaster" Target="../notesMasters/notesMaster1.xml" /></Relationships>
</file>

<file path=ppt/notesSlides/_rels/notesSlide6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2.xml" /><Relationship Id="rId2" Type="http://schemas.openxmlformats.org/officeDocument/2006/relationships/notesMaster" Target="../notesMasters/notesMaster1.xml" /></Relationships>
</file>

<file path=ppt/notesSlides/_rels/notesSlide6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3.xml" /><Relationship Id="rId2" Type="http://schemas.openxmlformats.org/officeDocument/2006/relationships/notesMaster" Target="../notesMasters/notesMaster1.xml" /></Relationships>
</file>

<file path=ppt/notesSlides/_rels/notesSlide6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4.xml" /><Relationship Id="rId2" Type="http://schemas.openxmlformats.org/officeDocument/2006/relationships/notesMaster" Target="../notesMasters/notesMaster1.xml" /></Relationships>
</file>

<file path=ppt/notesSlides/_rels/notesSlide6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5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7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6.xml" /><Relationship Id="rId2" Type="http://schemas.openxmlformats.org/officeDocument/2006/relationships/notesMaster" Target="../notesMasters/notesMaster1.xml" /></Relationships>
</file>

<file path=ppt/notesSlides/_rels/notesSlide7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7.xml" /><Relationship Id="rId2" Type="http://schemas.openxmlformats.org/officeDocument/2006/relationships/notesMaster" Target="../notesMasters/notesMaster1.xml" /></Relationships>
</file>

<file path=ppt/notesSlides/_rels/notesSlide7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8.xml" /><Relationship Id="rId2" Type="http://schemas.openxmlformats.org/officeDocument/2006/relationships/notesMaster" Target="../notesMasters/notesMaster1.xml" /></Relationships>
</file>

<file path=ppt/notesSlides/_rels/notesSlide7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9.xml" /><Relationship Id="rId2" Type="http://schemas.openxmlformats.org/officeDocument/2006/relationships/notesMaster" Target="../notesMasters/notesMaster1.xml" /></Relationships>
</file>

<file path=ppt/notesSlides/_rels/notesSlide7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0.xml" /><Relationship Id="rId2" Type="http://schemas.openxmlformats.org/officeDocument/2006/relationships/notesMaster" Target="../notesMasters/notesMaster1.xml" /></Relationships>
</file>

<file path=ppt/notesSlides/_rels/notesSlide7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1.xml" /><Relationship Id="rId2" Type="http://schemas.openxmlformats.org/officeDocument/2006/relationships/notesMaster" Target="../notesMasters/notesMaster1.xml" /></Relationships>
</file>

<file path=ppt/notesSlides/_rels/notesSlide7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3.xml" /><Relationship Id="rId2" Type="http://schemas.openxmlformats.org/officeDocument/2006/relationships/notesMaster" Target="../notesMasters/notesMaster1.xml" /></Relationships>
</file>

<file path=ppt/notesSlides/_rels/notesSlide7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4.xml" /><Relationship Id="rId2" Type="http://schemas.openxmlformats.org/officeDocument/2006/relationships/notesMaster" Target="../notesMasters/notesMaster1.xml" /></Relationships>
</file>

<file path=ppt/notesSlides/_rels/notesSlide7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5.xml" /><Relationship Id="rId2" Type="http://schemas.openxmlformats.org/officeDocument/2006/relationships/notesMaster" Target="../notesMasters/notesMaster1.xml" /></Relationships>
</file>

<file path=ppt/notesSlides/_rels/notesSlide7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6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_rels/notesSlide8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7.xml" /><Relationship Id="rId2" Type="http://schemas.openxmlformats.org/officeDocument/2006/relationships/notesMaster" Target="../notesMasters/notesMaster1.xml" /></Relationships>
</file>

<file path=ppt/notesSlides/_rels/notesSlide8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8.xml" /><Relationship Id="rId2" Type="http://schemas.openxmlformats.org/officeDocument/2006/relationships/notesMaster" Target="../notesMasters/notesMaster1.xml" /></Relationships>
</file>

<file path=ppt/notesSlides/_rels/notesSlide8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9.xml" /><Relationship Id="rId2" Type="http://schemas.openxmlformats.org/officeDocument/2006/relationships/notesMaster" Target="../notesMasters/notesMaster1.xml" /></Relationships>
</file>

<file path=ppt/notesSlides/_rels/notesSlide8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0.xml" /><Relationship Id="rId2" Type="http://schemas.openxmlformats.org/officeDocument/2006/relationships/notesMaster" Target="../notesMasters/notesMaster1.xml" /></Relationships>
</file>

<file path=ppt/notesSlides/_rels/notesSlide8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1.xml" /><Relationship Id="rId2" Type="http://schemas.openxmlformats.org/officeDocument/2006/relationships/notesMaster" Target="../notesMasters/notesMaster1.xml" /></Relationships>
</file>

<file path=ppt/notesSlides/_rels/notesSlide8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2.xml" /><Relationship Id="rId2" Type="http://schemas.openxmlformats.org/officeDocument/2006/relationships/notesMaster" Target="../notesMasters/notesMaster1.xml" /></Relationships>
</file>

<file path=ppt/notesSlides/_rels/notesSlide8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6.xml" /><Relationship Id="rId2" Type="http://schemas.openxmlformats.org/officeDocument/2006/relationships/notesMaster" Target="../notesMasters/notesMaster1.xml" /></Relationships>
</file>

<file path=ppt/notesSlides/_rels/notesSlide8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7.xml" /><Relationship Id="rId2" Type="http://schemas.openxmlformats.org/officeDocument/2006/relationships/notesMaster" Target="../notesMasters/notesMaster1.xml" /></Relationships>
</file>

<file path=ppt/notesSlides/_rels/notesSlide8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8.xml" /><Relationship Id="rId2" Type="http://schemas.openxmlformats.org/officeDocument/2006/relationships/notesMaster" Target="../notesMasters/notesMaster1.xml" /></Relationships>
</file>

<file path=ppt/notesSlides/_rels/notesSlide8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9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9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0.xml" /><Relationship Id="rId2" Type="http://schemas.openxmlformats.org/officeDocument/2006/relationships/notesMaster" Target="../notesMasters/notesMaster1.xml" /></Relationships>
</file>

<file path=ppt/notesSlides/_rels/notesSlide9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1.xml" /><Relationship Id="rId2" Type="http://schemas.openxmlformats.org/officeDocument/2006/relationships/notesMaster" Target="../notesMasters/notesMaster1.xml" /></Relationships>
</file>

<file path=ppt/notesSlides/_rels/notesSlide9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2.xml" /><Relationship Id="rId2" Type="http://schemas.openxmlformats.org/officeDocument/2006/relationships/notesMaster" Target="../notesMasters/notesMaster1.xml" /></Relationships>
</file>

<file path=ppt/notesSlides/_rels/notesSlide9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3.xml" /><Relationship Id="rId2" Type="http://schemas.openxmlformats.org/officeDocument/2006/relationships/notesMaster" Target="../notesMasters/notesMaster1.xml" /></Relationships>
</file>

<file path=ppt/notesSlides/_rels/notesSlide9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4.xml" /><Relationship Id="rId2" Type="http://schemas.openxmlformats.org/officeDocument/2006/relationships/notesMaster" Target="../notesMasters/notesMaster1.xml" /></Relationships>
</file>

<file path=ppt/notesSlides/_rels/notesSlide9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5.xml" /><Relationship Id="rId2" Type="http://schemas.openxmlformats.org/officeDocument/2006/relationships/notesMaster" Target="../notesMasters/notesMaster1.xml" /></Relationships>
</file>

<file path=ppt/notesSlides/_rels/notesSlide9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6.xml" /><Relationship Id="rId2" Type="http://schemas.openxmlformats.org/officeDocument/2006/relationships/notesMaster" Target="../notesMasters/notesMaster1.xml" /></Relationships>
</file>

<file path=ppt/notesSlides/_rels/notesSlide9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7.xml" /><Relationship Id="rId2" Type="http://schemas.openxmlformats.org/officeDocument/2006/relationships/notesMaster" Target="../notesMasters/notesMaster1.xml" /></Relationships>
</file>

<file path=ppt/notesSlides/_rels/notesSlide9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8.xml" /><Relationship Id="rId2" Type="http://schemas.openxmlformats.org/officeDocument/2006/relationships/notesMaster" Target="../notesMasters/notesMaster1.xml" /></Relationships>
</file>

<file path=ppt/notesSlides/_rels/notesSlide9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9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xmlns="" id="{6AC06DF3-9AE2-41AA-9CBA-13E1929E3D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FAC1245-D4B7-4BF8-9C7C-5CCEA50EE6B4}" type="slidenum">
              <a:rPr lang="en-US" altLang="en-US">
                <a:latin typeface="Times New Roman" pitchFamily="18" charset="0"/>
              </a:rPr>
              <a:t>1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6F68B959-C08D-438B-A2B9-0BE8A788A2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BA0B3EA2-4E30-4C2D-A22C-A8F69CD23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991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xmlns="" id="{82DC06A2-6609-45C8-BDEC-A716F778D1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EB62495-4ED4-41CA-BD1C-15D6C682AAAD}" type="slidenum">
              <a:rPr lang="en-US" altLang="en-US">
                <a:latin typeface="Times New Roman" pitchFamily="18" charset="0"/>
              </a:rPr>
              <a:t>11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xmlns="" id="{B340B1FD-4D5A-405F-BAC9-0F32DCF3A4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xmlns="" id="{69FBEA20-FF0E-408A-AFC5-16ED6CDFE7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37397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71000D4E-8A67-4003-8E87-772D9024C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F365149-E38C-4DAC-84B8-8F4AFF2A5D63}" type="slidenum">
              <a:rPr lang="en-US" altLang="en-US">
                <a:latin typeface="Times New Roman" pitchFamily="18" charset="0"/>
              </a:rPr>
              <a:t>110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D4E0BBA3-E5B3-4DF0-BCF9-576ABB3C3B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822619B1-76CC-405A-8360-27F1944D1B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7EDF6219-82C1-4A93-ABED-5E34596BBC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8A3B3F0-AAF5-4CFC-A7B5-497CCE8C3F5E}" type="slidenum">
              <a:rPr lang="en-US" altLang="en-US">
                <a:latin typeface="Times New Roman" pitchFamily="18" charset="0"/>
              </a:rPr>
              <a:t>111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1956D3A9-AF53-4EE2-8367-5C87C40B8B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EDD8E06E-9ABA-4101-95DC-533C74A92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2E8E951B-6D4F-4F3C-BA0F-CE3137BC43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AEBF62B-A5D8-4ED3-B7C7-E5B4C8E4833B}" type="slidenum">
              <a:rPr lang="en-US" altLang="en-US">
                <a:latin typeface="Times New Roman" pitchFamily="18" charset="0"/>
              </a:rPr>
              <a:t>112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609817C1-9D09-405F-A4BE-35AA840FB3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3C7757C3-4E01-44F0-9943-4A8D5D2ED2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7412E0F5-3DB3-4276-9E28-E97E37598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47D0DB0-2893-40A2-A92B-B204CAA7AA0A}" type="slidenum">
              <a:rPr lang="en-US" altLang="en-US">
                <a:latin typeface="Times New Roman" pitchFamily="18" charset="0"/>
              </a:rPr>
              <a:t>113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76849717-E504-4367-AE73-45E1924842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E07A02F3-4A7A-4C49-8E28-03B39609B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CABBBA32-327C-4520-BB88-E93BCE413C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8553D4C-F3A2-40EC-A353-CAF60F6FAB16}" type="slidenum">
              <a:rPr lang="en-US" altLang="en-US">
                <a:latin typeface="Times New Roman" pitchFamily="18" charset="0"/>
              </a:rPr>
              <a:t>114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D77ED832-6662-429B-8811-E6909535F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01340DBE-8380-4A63-8CC7-AB75088D5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C32FEA61-84E0-4F6E-A5DE-438DD3F1BB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898E264-0F87-448A-8621-D998F18CE072}" type="slidenum">
              <a:rPr lang="en-US" altLang="en-US">
                <a:latin typeface="Times New Roman" pitchFamily="18" charset="0"/>
              </a:rPr>
              <a:t>115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70867D87-173B-443F-8109-C247DF5105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72E0E792-E4EE-44D7-9914-9DC91BCBD3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9EE992A3-26D2-44B8-92BB-28FFF646A2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955654F-329B-48DD-8FA1-1D00BD4AA2CD}" type="slidenum">
              <a:rPr lang="en-US" altLang="en-US">
                <a:latin typeface="Times New Roman" pitchFamily="18" charset="0"/>
              </a:rPr>
              <a:t>116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3C5E8084-CD27-45F0-948B-527CF3E8CC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01C2F6CE-343E-4E7D-B50B-7FBBE87E4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FBD6615-ED48-4079-BAA7-A84844D677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48E5558-88DF-40FE-90FF-9EB1FEE63A86}" type="slidenum">
              <a:rPr lang="en-US" altLang="en-US">
                <a:latin typeface="Times New Roman" pitchFamily="18" charset="0"/>
              </a:rPr>
              <a:t>117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825ED8D-9E3E-4698-BB5C-C026B0475B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0D5306E4-3AAE-4121-B023-8B43D082C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0BFD4EBE-353D-4C31-99D7-B7C3FEC6C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8B80A18-0C17-4A8A-A28E-1B3AD0E8B888}" type="slidenum">
              <a:rPr lang="en-US" altLang="en-US">
                <a:latin typeface="Times New Roman" pitchFamily="18" charset="0"/>
              </a:rPr>
              <a:t>119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8A02C982-0312-4EC7-A741-67B0BEDA49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1F7861C-35C5-4B12-8A55-F7A16557D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E2EC3CC7-E29A-4D50-9A98-532553638A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86C72E5-BDBA-4628-BBAF-85FBB5CCE3BE}" type="slidenum">
              <a:rPr lang="en-US" altLang="en-US">
                <a:latin typeface="Times New Roman" pitchFamily="18" charset="0"/>
              </a:rPr>
              <a:t>120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B01CE6FA-B36D-49C3-8371-51A4E97645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A8274DE9-BC41-40F6-83AC-5A3D3773C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xmlns="" id="{689F2254-CEAC-49B1-BE0A-D6CB96F435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CD41B5E-17FB-4D46-9362-847B144758B3}" type="slidenum">
              <a:rPr lang="en-US" altLang="en-US">
                <a:latin typeface="Times New Roman" pitchFamily="18" charset="0"/>
              </a:rPr>
              <a:t>12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xmlns="" id="{4B1FD14C-9281-442C-8C41-64B3BE6376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xmlns="" id="{594DEA45-1A08-4C66-97F7-6168200CE9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54060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A015233-DFC5-4181-9DBD-191581D3D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3AA9686-8C45-4B6B-B192-53184893EC9B}" type="slidenum">
              <a:rPr lang="en-US" altLang="en-US">
                <a:latin typeface="Times New Roman" pitchFamily="18" charset="0"/>
              </a:rPr>
              <a:t>121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D606F670-2456-4E74-98E3-6F8992538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1CE9A51-74EA-466B-956F-199FC346E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6551FA5F-3DAF-4F79-96DF-B76D1641D9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44D4E91-7487-49F0-9D91-43B839F06F41}" type="slidenum">
              <a:rPr lang="en-US" altLang="en-US">
                <a:latin typeface="Times New Roman" pitchFamily="18" charset="0"/>
              </a:rPr>
              <a:t>122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167C6B9E-26B1-4F34-923D-B2966B8944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C351E2D8-3E9B-4911-A879-EA20F380F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A8A00347-BFEB-47CE-B8F7-F4A3E8EC8E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FB8A3B8-FFC6-4EAE-BC20-3413272D7E23}" type="slidenum">
              <a:rPr lang="en-US" altLang="en-US">
                <a:latin typeface="Times New Roman" pitchFamily="18" charset="0"/>
              </a:rPr>
              <a:t>124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9DEC50F-F8EB-47B2-9592-C432BA44F4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7B4D387E-81FF-4C55-AE2B-EDD0B9D58D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BB9D8362-CFFE-4239-A0CE-16166762BF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754A397-8FAE-4C30-A05F-CF91331CD813}" type="slidenum">
              <a:rPr lang="en-US" altLang="en-US">
                <a:latin typeface="Times New Roman" pitchFamily="18" charset="0"/>
              </a:rPr>
              <a:t>125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00D4DD15-6D6E-4697-8517-23E5CECAC2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3F296D03-4616-4EA3-8B0A-A93A46673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3BE82472-66AF-4BF7-A2A7-57FD11ECB4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E009F0B-5F82-4126-923B-E013C3AAF972}" type="slidenum">
              <a:rPr lang="en-US" altLang="en-US">
                <a:latin typeface="Times New Roman" pitchFamily="18" charset="0"/>
              </a:rPr>
              <a:t>126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3C9793E-0DAB-48C2-A22A-A9ACDD8828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7AC332B0-F66D-4C3F-8DDB-E1E0D7FC2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6F09507-C2E2-47B2-82A8-B5E3C87D7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3B546AF-CFB6-4A26-A155-B7AC52B1171E}" type="slidenum">
              <a:rPr lang="en-US" altLang="en-US">
                <a:latin typeface="Times New Roman" pitchFamily="18" charset="0"/>
              </a:rPr>
              <a:t>127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84A5CD44-BF84-48EC-B0BC-E076CADF8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26D7BA3-2768-4887-B710-E8BBC3F5A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3ABA041F-CBD6-47AF-B833-FA2229A9B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018407F-AAA5-4963-A6A5-D6FE6F7F8BA8}" type="slidenum">
              <a:rPr lang="en-US" altLang="en-US">
                <a:latin typeface="Times New Roman" pitchFamily="18" charset="0"/>
              </a:rPr>
              <a:t>128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76824097-C234-4268-8A44-3B4C9960D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27E9339F-4D5C-4423-AB79-A4E63110E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26C1E9B0-A878-46DB-8C55-CED0E9E89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5802788-C8C7-415D-889B-42AFD28A494F}" type="slidenum">
              <a:rPr lang="en-US" altLang="en-US">
                <a:latin typeface="Times New Roman" pitchFamily="18" charset="0"/>
              </a:rPr>
              <a:t>129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70E474D5-321A-4ED0-BC07-F4E9910BD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C002F093-C941-47F5-A1B8-8DC559F3F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9CBD93AF-1180-4ACB-9B95-D6F986AB45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2B255F6-0496-42D9-A50C-21BEA778293C}" type="slidenum">
              <a:rPr lang="en-US" altLang="en-US">
                <a:latin typeface="Times New Roman" pitchFamily="18" charset="0"/>
              </a:rPr>
              <a:t>131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B6DBED89-49D3-4018-980D-509023030E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11938EE8-081A-42B2-B3E3-2DCAF241F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5DC1615E-A180-4CE3-9A53-8271AC49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D8C993A-8BC4-4561-A588-A2EFC571D9A6}" type="slidenum">
              <a:rPr lang="en-US" altLang="en-US">
                <a:latin typeface="Times New Roman" pitchFamily="18" charset="0"/>
              </a:rPr>
              <a:t>132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BA66C066-A5EF-433F-84A3-1071B0062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86C147CD-5F3C-4F88-8F21-4753C14C9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xmlns="" id="{9A353AA0-75CC-497D-91B9-904D63A07C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C6E1ECD-C743-4D6B-BD89-29F8B07C8DD9}" type="slidenum">
              <a:rPr lang="en-US" altLang="en-US">
                <a:latin typeface="Times New Roman" pitchFamily="18" charset="0"/>
              </a:rPr>
              <a:t>13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xmlns="" id="{9367321B-5D3F-40F6-873F-A0784A9360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xmlns="" id="{27737192-9A86-4917-AA29-F5DDF1F61A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78064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9767D9D-50C3-4A1C-92C8-AA3F556042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896695E-9013-4825-AE74-B375198EC2BE}" type="slidenum">
              <a:rPr lang="en-US" altLang="en-US">
                <a:latin typeface="Times New Roman" pitchFamily="18" charset="0"/>
              </a:rPr>
              <a:t>133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A1EB2ED-6056-4EC3-8117-D8088A5E3C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61C9E284-09E4-4F27-8106-417FB840C5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8A49125B-F571-4E5D-9BAD-1D212CCFBF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0FA2C5A-08D3-4CEE-94AC-EFFD301638E0}" type="slidenum">
              <a:rPr lang="en-US" altLang="en-US">
                <a:latin typeface="Times New Roman" pitchFamily="18" charset="0"/>
              </a:rPr>
              <a:t>134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AD870FB1-A095-437C-B6D2-2B1B4AAB9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F501E773-1178-4204-823A-15B92DFAF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0CCC09F-8FEA-4870-9E40-37BBE7100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BCE3FF5-CEA2-48B8-900D-389C7BA3E78B}" type="slidenum">
              <a:rPr lang="en-US" altLang="en-US">
                <a:latin typeface="Times New Roman" pitchFamily="18" charset="0"/>
              </a:rPr>
              <a:t>135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A081F303-3AE6-4FDF-9914-380C5084DC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4F7AB753-E023-44B0-B607-E3C978A6E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BEDA1708-FBD0-46B6-B6E0-9DACFC6E82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1FD1554-F607-4188-A668-41EC0D745C1C}" type="slidenum">
              <a:rPr lang="en-US" altLang="en-US">
                <a:latin typeface="Times New Roman" pitchFamily="18" charset="0"/>
              </a:rPr>
              <a:t>136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360FA1B4-6A09-4A5E-8B97-24767F39BC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F52D03A7-D598-4B7B-B4F2-C1353D7B2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047A01C-D4F1-483C-95F6-D9DE64F05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9C2251A-E27D-4976-912A-372946474BDD}" type="slidenum">
              <a:rPr lang="en-US" altLang="en-US">
                <a:latin typeface="Times New Roman" pitchFamily="18" charset="0"/>
              </a:rPr>
              <a:t>137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377D733F-0F22-4399-A6D3-B09E70F2D1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6FF7E3D3-1282-4112-B6EE-171A108389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6694149F-4152-4367-835B-291215C667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08CBD02-7938-4655-89C2-245E2DD80BF2}" type="slidenum">
              <a:rPr lang="en-US" altLang="en-US">
                <a:latin typeface="Times New Roman" pitchFamily="18" charset="0"/>
              </a:rPr>
              <a:t>138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2F98E2D8-A745-4482-8D31-1C44102899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4AD3CFA0-D397-4059-BF40-57150D5F1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90C51AA2-08CA-4188-A0D0-CDB58CB18B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DE4C9D0-7D0A-45DF-B0CE-6AB3AEE439B1}" type="slidenum">
              <a:rPr lang="en-US" altLang="en-US">
                <a:latin typeface="Times New Roman" pitchFamily="18" charset="0"/>
              </a:rPr>
              <a:t>139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99033DF3-330A-4632-AE16-C1DAED31B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EC5A0E66-0ED9-4D39-8C8C-9D502F65B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9C520A68-97AF-4954-BF27-3B60903A2D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6D5DB69-22AD-4E1E-A59B-E2B46FD50CA7}" type="slidenum">
              <a:rPr lang="en-US" altLang="en-US">
                <a:latin typeface="Times New Roman" pitchFamily="18" charset="0"/>
              </a:rPr>
              <a:t>140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6D96FEF4-316D-4EC7-948A-A33AE5D7CB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2B50E5CE-2EAD-485C-9DC4-25D3E4546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A64CD54C-44CE-436F-93BE-552425E6C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9EFB345-C37B-41EB-99D5-09E432045D94}" type="slidenum">
              <a:rPr lang="en-US" altLang="en-US">
                <a:latin typeface="Times New Roman" pitchFamily="18" charset="0"/>
              </a:rPr>
              <a:t>141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29DAD370-8DFA-4D0F-8574-87D667E47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A98057B-1F4A-419C-B813-443BAD14D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9E6F61F9-6FB5-4918-9153-29413636AE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82A2CBD-2239-4BE7-9133-34E34F8619C7}" type="slidenum">
              <a:rPr lang="en-US" altLang="en-US">
                <a:latin typeface="Times New Roman" pitchFamily="18" charset="0"/>
              </a:rPr>
              <a:t>142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4C82101A-24CB-4B36-B9D2-613DABCA4C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204C5FBE-F01E-4B1E-BA23-180B64B1E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xmlns="" id="{3D1CD0EC-DA42-4B0A-91AE-C322FFF596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E385A92-FB98-4E13-B633-A2409733F709}" type="slidenum">
              <a:rPr lang="en-US" altLang="en-US">
                <a:latin typeface="Times New Roman" pitchFamily="18" charset="0"/>
              </a:rPr>
              <a:t>14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xmlns="" id="{A14F7186-B838-47BD-BB46-FCF66D59FA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xmlns="" id="{1C57AA80-DBC4-41A7-B1E2-378433EB6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2932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69926037-2DFC-49C1-BFE5-BEEB906707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A720897-7524-49C1-AB7E-87D63B342608}" type="slidenum">
              <a:rPr lang="en-US" altLang="en-US">
                <a:latin typeface="Times New Roman" pitchFamily="18" charset="0"/>
              </a:rPr>
              <a:t>143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31EBDBDF-5FCA-4213-A6C0-A7B61F0EDD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B5706BF-EA71-4A33-91AF-EA4A2A0C5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96CBA23C-2721-468E-BF26-9B4A852354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665F5A3-B020-4290-AD98-D5279638C08E}" type="slidenum">
              <a:rPr lang="en-US" altLang="en-US">
                <a:latin typeface="Times New Roman" pitchFamily="18" charset="0"/>
              </a:rPr>
              <a:t>144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20008BC1-ECF1-41C8-9E3A-3EF0899AF3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AE97A9E2-2C5D-40BF-956A-508D26D46D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itchFamily="18" charset="0"/>
              </a:rPr>
              <a:t>145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itchFamily="18" charset="0"/>
              </a:rPr>
              <a:t>146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78397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itchFamily="18" charset="0"/>
              </a:rPr>
              <a:t>147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2185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itchFamily="18" charset="0"/>
              </a:rPr>
              <a:t>148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35D95203-074A-4EA2-A43A-43C79DFAF0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14756FE-28C0-4689-86B3-AA8D861AF58F}" type="slidenum">
              <a:rPr lang="en-US" altLang="en-US">
                <a:latin typeface="Times New Roman" pitchFamily="18" charset="0"/>
              </a:rPr>
              <a:t>149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BD125F85-1222-4EE5-8421-F621F6A6C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53A3A95C-A148-408D-A44E-6944866E3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65DA9622-ECD4-4E4D-A9C5-B037F3BF22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E872443-CB56-4F1E-A9D0-0CA6A3CCD69F}" type="slidenum">
              <a:rPr lang="en-US" altLang="en-US">
                <a:latin typeface="Times New Roman" pitchFamily="18" charset="0"/>
              </a:rPr>
              <a:t>150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A18C2702-4265-41C0-BAB1-23B3407FB8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639B9B21-AD3F-4EC3-88E5-425A7776C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173C5A7B-AD1F-42C6-ACEC-C22E37FDE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9E28EDC-8892-4BD4-9B03-820979DFF076}" type="slidenum">
              <a:rPr lang="en-US" altLang="en-US">
                <a:latin typeface="Times New Roman" pitchFamily="18" charset="0"/>
              </a:rPr>
              <a:t>151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D57D674F-0290-48DC-AE81-36542FB42F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3DD1A532-1569-4A5E-88FC-8C5BA0E7A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D517E168-3094-4E5B-84D7-5C0153B13B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F00E586-48D7-4940-A2DF-E461BD85B025}" type="slidenum">
              <a:rPr lang="en-US" altLang="en-US">
                <a:latin typeface="Times New Roman" pitchFamily="18" charset="0"/>
              </a:rPr>
              <a:t>154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A319D073-D867-48CB-B66A-DADB82FB0E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57FA871D-7C7C-49FB-B8AC-D03BA6E06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xmlns="" id="{79311C47-F7AB-46DF-911B-8A18B25975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A5BC7FA-2A8F-4C00-BF8D-85AE95F3803B}" type="slidenum">
              <a:rPr lang="en-US" altLang="en-US">
                <a:latin typeface="Times New Roman" pitchFamily="18" charset="0"/>
              </a:rPr>
              <a:t>16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xmlns="" id="{4BACDE31-FAC6-484D-B679-84D4734C9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xmlns="" id="{AF1C660C-85C3-44DC-B351-84A7FEC205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80532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805B1C17-66FA-4D85-BCF6-7A91DE02F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A5281E3-0C39-498B-AF39-48565B4544FA}" type="slidenum">
              <a:rPr lang="en-US" altLang="en-US">
                <a:latin typeface="Times New Roman" pitchFamily="18" charset="0"/>
              </a:rPr>
              <a:t>155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1F9038FE-BD6E-44F1-ACE4-DD73792DB1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6096AB29-C31A-45C0-B5E1-9D36AC040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4F2D9B1C-DEA5-4665-B47D-209786DA89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D877D31-AB4E-4210-B2DB-080238C5EE9B}" type="slidenum">
              <a:rPr lang="en-US" altLang="en-US">
                <a:latin typeface="Times New Roman" pitchFamily="18" charset="0"/>
              </a:rPr>
              <a:t>156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4FEDE9AA-CD44-4982-B7AE-FB416BFCBF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9FDFE4F-372F-44B2-A051-88D045B25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4C151E44-C6F0-41B5-B34F-C628B106D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1B98D01-049E-4171-943F-B5ABC66237D0}" type="slidenum">
              <a:rPr lang="en-US" altLang="en-US">
                <a:latin typeface="Times New Roman" pitchFamily="18" charset="0"/>
              </a:rPr>
              <a:t>157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E82A76F2-128F-483D-9772-9EC72CDD50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42C6AA12-EFFD-48F7-8712-4AAE83A1B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52A60322-55A6-48F1-BDAD-4359650DA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ED7419C-205B-4822-9762-6573B1EDC7C6}" type="slidenum">
              <a:rPr lang="en-US" altLang="en-US">
                <a:latin typeface="Times New Roman" pitchFamily="18" charset="0"/>
              </a:rPr>
              <a:t>158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12F1FD45-5D18-421B-B1DB-64EA20059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D6A9EE16-EFCB-4E01-84DE-734D0AA18E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BE2D0BFB-ECA4-4C07-8994-8A88F29AAD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FC82682-D545-467D-8124-18513B1E9CEB}" type="slidenum">
              <a:rPr lang="en-US" altLang="en-US">
                <a:latin typeface="Times New Roman" pitchFamily="18" charset="0"/>
              </a:rPr>
              <a:t>161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5A43AED6-E6E9-43A7-AC93-64E1E9990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772FBEB7-042D-4152-8A9C-1370E47C7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28D453DF-2D5F-4B73-B4AC-B5CF546FD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D4C080-24BF-412B-8F06-E36EDFECF8DD}" type="slidenum">
              <a:rPr lang="en-US" altLang="en-US">
                <a:latin typeface="Times New Roman" pitchFamily="18" charset="0"/>
              </a:rPr>
              <a:t>162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5B0E173E-03EA-4E90-8188-93FE2E0C3F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52774992-1B31-4E69-A7C1-2E636C6DF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9280E73A-3A4D-4752-BAA4-1A310FEAB3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2676500-2F49-4FEE-A5A8-EF61C8B87081}" type="slidenum">
              <a:rPr lang="en-US" altLang="en-US">
                <a:latin typeface="Times New Roman" pitchFamily="18" charset="0"/>
              </a:rPr>
              <a:t>163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A701F2A2-FCDE-49FF-B7E2-98FCCB5C7E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D974233A-95CA-4EDD-A652-9932AF03D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99445CA8-5C0C-4299-8325-D07E0D5C01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C81BFE0-00FB-494F-8EAE-0AA4F1450B8A}" type="slidenum">
              <a:rPr lang="en-US" altLang="en-US">
                <a:latin typeface="Times New Roman" pitchFamily="18" charset="0"/>
              </a:rPr>
              <a:t>164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E8DC24D7-B195-4DB9-B58D-A05EAF17D6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50F5443B-D336-4868-B2F6-610239DE8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A78C8BE-AB62-4F13-B00E-23C8DED2CA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E6397F0-D1D0-4685-84E3-808C672B4567}" type="slidenum">
              <a:rPr lang="en-US" altLang="en-US">
                <a:latin typeface="Times New Roman" pitchFamily="18" charset="0"/>
              </a:rPr>
              <a:t>165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9050607-AE8D-4105-AE83-64E736433E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6ED02AB-6AB5-46AA-944A-EA7BCF376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915C5E4C-7431-45EA-8BB3-5BD8E06B6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EAAEF08-9DD4-482D-90BC-07DC57F8A327}" type="slidenum">
              <a:rPr lang="en-US" altLang="en-US">
                <a:latin typeface="Times New Roman" pitchFamily="18" charset="0"/>
              </a:rPr>
              <a:t>166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558B275E-9CF5-48D4-A5BD-19F5360CA1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A74547C7-FBD4-4B6C-85C6-85B97262E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xmlns="" id="{AD30CC9D-7DD3-44B2-A8FC-073E926D45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C0FE232-0859-4FEB-B794-69908630F257}" type="slidenum">
              <a:rPr lang="en-US" altLang="en-US">
                <a:latin typeface="Times New Roman" pitchFamily="18" charset="0"/>
              </a:rPr>
              <a:t>17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xmlns="" id="{23748D27-ADCC-4859-912A-07FA268013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xmlns="" id="{E5E0810E-A480-4FF7-B73F-6679962179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10982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6F0924F5-C8A0-4A82-B2C8-3A8764D33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E3A684B-4A3B-43F3-9569-2AE451F94590}" type="slidenum">
              <a:rPr lang="en-US" altLang="en-US">
                <a:latin typeface="Times New Roman" pitchFamily="18" charset="0"/>
              </a:rPr>
              <a:t>167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6272F2C8-C727-4B13-8012-44109A3196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CBA7C6D9-345E-49A5-81CA-E9E72D3B9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E5CE511C-DD44-4CC6-9CBE-9703CA8C25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3DACEB9-9E2C-4066-B0B4-6F4B7E0755DC}" type="slidenum">
              <a:rPr lang="en-US" altLang="en-US">
                <a:latin typeface="Times New Roman" pitchFamily="18" charset="0"/>
              </a:rPr>
              <a:t>168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597FC37B-8921-4AC3-B9D3-A6A5032350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CF833D2F-50D5-4C3B-8971-F677EE3583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278167FF-68E7-4609-AA07-581132200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F62007A9-F825-4249-B71C-96CE76C93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7EC77DD2-9B86-424C-BB4C-63BF79E105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38AE1AD-3F56-4889-BDA2-43C04193A71C}" type="slidenum">
              <a:rPr lang="en-US" altLang="en-US">
                <a:latin typeface="Times New Roman" pitchFamily="18" charset="0"/>
              </a:rPr>
              <a:t>170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9ACCB673-3231-4E3A-8A17-1FEB8B70B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CA63D3B0-42BE-44B8-A3E2-964AF31408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8BEEDF24-5968-420B-81A6-9FE8EB234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87D0B8B-BAFD-4A3D-B391-FA971194D587}" type="slidenum">
              <a:rPr lang="en-US" altLang="en-US">
                <a:latin typeface="Times New Roman" pitchFamily="18" charset="0"/>
              </a:rPr>
              <a:t>171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7AFA0411-D5C7-44F5-92FB-4A81DF3D60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E683C887-9813-4BAE-8C1E-9184E7ADE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A2EE2621-441A-47D4-B399-3CB8773702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70A1341-C92E-4F22-99B6-43D85D252F2A}" type="slidenum">
              <a:rPr lang="en-US" altLang="en-US">
                <a:latin typeface="Times New Roman" pitchFamily="18" charset="0"/>
              </a:rPr>
              <a:t>172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943D789C-96B6-4CD8-BF4B-586C6695EB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AE772594-B020-4887-B006-EBA746493F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DCE7D996-9F9E-4347-BCF2-24A8BF9B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96D20E2-6F0E-4310-B85C-56C40751DFA6}" type="slidenum">
              <a:rPr lang="en-US" altLang="en-US">
                <a:latin typeface="Times New Roman" pitchFamily="18" charset="0"/>
              </a:rPr>
              <a:t>173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006B23E7-D1B0-4608-9D99-3972F8CE97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D0CECFB1-4291-4316-886C-C03A78143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492DF3B2-6C49-4F9C-A110-A17406352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B346C7A-1455-4A31-B80D-17977E7A4EF8}" type="slidenum">
              <a:rPr lang="en-US" altLang="en-US">
                <a:latin typeface="Times New Roman" pitchFamily="18" charset="0"/>
              </a:rPr>
              <a:t>174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6CCEDD2E-339A-4418-835D-64B58B7235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C57B1906-6C47-46E2-BDAD-997A0BD236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BD92895B-4956-49C8-82F0-80BD7C3FB3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F514684-2866-4F4C-BBA1-FDD60510CA6C}" type="slidenum">
              <a:rPr lang="en-US" altLang="en-US">
                <a:latin typeface="Times New Roman" pitchFamily="18" charset="0"/>
              </a:rPr>
              <a:t>175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908E9BE6-BEEA-4EFA-87DA-D8D4D67D2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F1113B83-162C-4998-89A0-8B8A49BA0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A7204802-73F0-4EFE-80F8-B5F8745CBD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D7FEAF7-4BEB-42B5-B76A-25A683C8B678}" type="slidenum">
              <a:rPr lang="en-US" altLang="en-US">
                <a:latin typeface="Times New Roman" pitchFamily="18" charset="0"/>
              </a:rPr>
              <a:t>176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3EF8D3C4-8F2E-438D-BB36-43E69FF1D8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C4C68196-D54E-4148-B032-CB54D71FD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xmlns="" id="{37028435-25E6-4A3F-B20A-EB7193F776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1533BA6-63EA-4C8E-83D6-D75ED0A0DEDD}" type="slidenum">
              <a:rPr lang="en-US" altLang="en-US">
                <a:latin typeface="Times New Roman" pitchFamily="18" charset="0"/>
              </a:rPr>
              <a:t>18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xmlns="" id="{60FDCA58-DEE3-4954-8951-F43ECB200C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xmlns="" id="{346113F0-86BE-41CA-9B9F-A08D697B7A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29190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EC2E17CB-4D30-407C-BFB4-332CEFB719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3E10020-71C2-454F-B242-56666943DF34}" type="slidenum">
              <a:rPr lang="en-US" altLang="en-US">
                <a:latin typeface="Times New Roman" pitchFamily="18" charset="0"/>
              </a:rPr>
              <a:t>177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F12DF0AA-3AA1-48FF-AE11-5633BA136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id="{5CCB7352-60B6-4ACB-9204-DD7FB14CB8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2796DFB2-176E-4C36-8157-233A382622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819EF8C-4231-4782-B39A-7B2E0F77F2B4}" type="slidenum">
              <a:rPr lang="en-US" altLang="en-US">
                <a:latin typeface="Times New Roman" pitchFamily="18" charset="0"/>
              </a:rPr>
              <a:t>178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6BA96F8A-0303-451B-8FF0-F0231FFBE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C2E866F9-9F63-4267-AE12-FD26BF4B9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F465EF95-595A-4F41-97F1-F2BBA1F412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8CCE5AD-C314-4DFB-97F8-C64B9C4C8E4F}" type="slidenum">
              <a:rPr lang="en-US" altLang="en-US">
                <a:latin typeface="Times New Roman" pitchFamily="18" charset="0"/>
              </a:rPr>
              <a:t>179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DBE3F616-377A-4393-9F02-287285E02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C682FE68-026E-4D64-ACA9-90978CF26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56B4D174-7712-4CB1-A41E-3E47996C66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B090860-9AF5-424D-A333-7DC8522BDD90}" type="slidenum">
              <a:rPr lang="en-US" altLang="en-US">
                <a:latin typeface="Times New Roman" pitchFamily="18" charset="0"/>
              </a:rPr>
              <a:t>180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D34CB649-2117-4081-91C0-CE968BFCFC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1E59B376-3E44-42AB-A505-B2EEEB36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C5866CDD-4811-42A2-B280-A13D1C6C07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75CAD1E-1E22-4637-B2E6-50F21264D3FA}" type="slidenum">
              <a:rPr lang="en-US" altLang="en-US">
                <a:latin typeface="Times New Roman" pitchFamily="18" charset="0"/>
              </a:rPr>
              <a:t>181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C26A336E-B0A4-4355-9177-376B281134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A2DC4382-E997-4207-A545-B2CB280F0B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93E4F0CE-D923-4137-8356-335CED0DAB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6658769-8F6C-489F-90D1-9CC8B1660090}" type="slidenum">
              <a:rPr lang="en-US" altLang="en-US">
                <a:latin typeface="Times New Roman" pitchFamily="18" charset="0"/>
              </a:rPr>
              <a:t>182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60738C59-F0E4-448F-A9D3-AD8236E66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976268BD-A21D-4A9C-83D9-F6E58693A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590FCDA9-D6D2-4A25-9451-9A1C9532C5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BBE8513-7EE7-473B-AF73-11B00E2FA16E}" type="slidenum">
              <a:rPr lang="en-US" altLang="en-US">
                <a:latin typeface="Times New Roman" pitchFamily="18" charset="0"/>
              </a:rPr>
              <a:t>183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907C65B-75F9-4EFC-95B6-AD05FDE781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54E0E54F-40AD-446E-881F-0326A4A4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1837ECB5-7162-4CEC-A47D-E4BE9B6BEC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09FEF30-9510-4C58-8BDC-945E5163F881}" type="slidenum">
              <a:rPr lang="en-US" altLang="en-US">
                <a:latin typeface="Times New Roman" pitchFamily="18" charset="0"/>
              </a:rPr>
              <a:t>184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07995171-3EE2-4E73-8490-2043FAF0F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8C7CE5D7-69FE-4842-BF55-75D2A5D5E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9D6C97B1-3832-4F66-B910-70D74BAE37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23FEAB0-D0B8-4413-8091-47B30D592B6D}" type="slidenum">
              <a:rPr lang="en-US" altLang="en-US">
                <a:latin typeface="Times New Roman" pitchFamily="18" charset="0"/>
              </a:rPr>
              <a:t>185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0CEA0066-5027-4471-91EA-9985ABD189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2820" name="Rectangle 3">
            <a:extLst>
              <a:ext uri="{FF2B5EF4-FFF2-40B4-BE49-F238E27FC236}">
                <a16:creationId xmlns:a16="http://schemas.microsoft.com/office/drawing/2014/main" id="{47BEC658-299A-49A8-97E6-0EB7A45AE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B5D1975B-F866-4C46-9280-F72E2CB244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DA1AAD5-B1CB-4150-8FBD-59C5EEEBE590}" type="slidenum">
              <a:rPr lang="en-US" altLang="en-US">
                <a:latin typeface="Times New Roman" pitchFamily="18" charset="0"/>
              </a:rPr>
              <a:t>186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CD0501A9-BE48-4120-9C77-F88180A38F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7DD218C6-639C-4E06-B2EF-B8F6E1A0A4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xmlns="" id="{2665131B-02A1-4089-8A6A-3ECBBEBF69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93F69B1-EE3C-4C05-93FA-4501AC790494}" type="slidenum">
              <a:rPr lang="en-US" altLang="en-US">
                <a:latin typeface="Times New Roman" pitchFamily="18" charset="0"/>
              </a:rPr>
              <a:t>19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xmlns="" id="{233FA0CE-6439-42A3-9DCD-EA87FF718D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xmlns="" id="{CE0A33F4-52D6-4093-86D6-67B742B188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244909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E45A9722-F4BC-45A6-9014-F76DB9CBCF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4FA84A1-1FEE-4467-9D36-F04EF63A92D2}" type="slidenum">
              <a:rPr lang="en-US" altLang="en-US">
                <a:latin typeface="Times New Roman" pitchFamily="18" charset="0"/>
              </a:rPr>
              <a:t>187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1B7CE1BA-7068-4A1D-A07E-04E7B13B57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34D636C2-C7FC-470A-9494-50E3661E34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24D3D8AE-4DAC-4DEE-AA5C-7B9D62ADC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2644C32-2110-4DA3-B36E-B20BD12B7688}" type="slidenum">
              <a:rPr lang="en-US" altLang="en-US">
                <a:latin typeface="Times New Roman" pitchFamily="18" charset="0"/>
              </a:rPr>
              <a:t>188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4CF9635B-E972-4ADB-922D-5E8C0E1E4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DF851186-E4D7-4063-9EAE-A010C389FE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6D552B07-256F-4CF9-951E-BED33D96D4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3C3FC6E-E384-4B81-AA25-F632E1589562}" type="slidenum">
              <a:rPr lang="en-US" altLang="en-US">
                <a:latin typeface="Times New Roman" pitchFamily="18" charset="0"/>
              </a:rPr>
              <a:t>189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91E88685-55B4-4474-96D2-B0B47E63B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71C63F73-047C-46CA-A5C8-6B22C38F41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8E7E262-8EBF-413C-9234-CC065C7AF1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DFFE3F1-2A37-4DDB-9015-6B1A489622A6}" type="slidenum">
              <a:rPr lang="en-US" altLang="en-US">
                <a:latin typeface="Times New Roman" pitchFamily="18" charset="0"/>
              </a:rPr>
              <a:t>190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1CA3503E-2100-4841-8172-91A48E6295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22017BA5-0BDF-40DF-95A5-92B8BA34EC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36A2E6F0-7B4E-4BB4-8DB7-B5394FE970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85EF551-EF8F-46DA-A89F-7791386C4B4D}" type="slidenum">
              <a:rPr lang="en-US" altLang="en-US">
                <a:latin typeface="Times New Roman" pitchFamily="18" charset="0"/>
              </a:rPr>
              <a:t>191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AF9BF14E-5289-4565-8CAE-65B3175276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27E7C323-6FDB-491B-A617-3A92C1757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C0BEDB21-9A7F-45C8-BE9F-43E404991A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D3CA6C3-4E4A-4280-9B61-3AC42C0B926C}" type="slidenum">
              <a:rPr lang="en-US" altLang="en-US">
                <a:latin typeface="Times New Roman" pitchFamily="18" charset="0"/>
              </a:rPr>
              <a:t>192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E5E2401C-DC3B-4423-9600-C48ABE98CC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A230136D-417F-43C6-B047-6351301C5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xmlns="" id="{6792FF15-7A49-43D0-A115-585E2200E2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22923B9-B579-4C76-9C8F-F75E541564F1}" type="slidenum">
              <a:rPr lang="en-US" altLang="en-US">
                <a:latin typeface="Times New Roman" pitchFamily="18" charset="0"/>
              </a:rPr>
              <a:t>20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xmlns="" id="{0CD7888D-A9DA-4CC5-A90D-5319A897CF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xmlns="" id="{8E4F605D-F0FE-4CA7-A649-128C342B29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31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xmlns="" id="{37DD703A-9D9B-4A3C-94E4-94F0519663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ECCD7ED-0622-4446-BEE7-FC6134B518E5}" type="slidenum">
              <a:rPr lang="en-US" altLang="en-US">
                <a:latin typeface="Times New Roman" pitchFamily="18" charset="0"/>
              </a:rPr>
              <a:t>21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xmlns="" id="{5EED2E36-0063-4F32-BEBB-00285C49C2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xmlns="" id="{952F800A-2C32-447C-A000-2690B9625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548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xmlns="" id="{3E49DA5C-9C96-455B-BD41-985D1B07CD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3F77E98-83BC-45F0-9564-A2CA759AE191}" type="slidenum">
              <a:rPr lang="en-US" altLang="en-US">
                <a:latin typeface="Times New Roman" pitchFamily="18" charset="0"/>
              </a:rPr>
              <a:t>2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xmlns="" id="{EA8B14E3-EAA5-468B-8771-F49BC03DE1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xmlns="" id="{FE6443A0-E601-4FA9-AF8A-86ED17B9E3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42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xmlns="" id="{C3333D1D-E65D-4B89-8425-6E44461ABA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42AD3C6-3796-443F-BEF1-D7BB5126679A}" type="slidenum">
              <a:rPr lang="en-US" altLang="en-US">
                <a:latin typeface="Times New Roman" pitchFamily="18" charset="0"/>
              </a:rPr>
              <a:t>22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xmlns="" id="{60D8270D-05F7-42B0-9BA1-8DD9811B93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xmlns="" id="{1ECF7658-4FEB-4CBF-80D9-CB99F52E4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157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xmlns="" id="{975D2170-B7E7-4E3E-9E59-992D46F816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7E1D3FD-B35A-4DBF-B791-BA5787967C2A}" type="slidenum">
              <a:rPr lang="en-US" altLang="en-US">
                <a:latin typeface="Times New Roman" pitchFamily="18" charset="0"/>
              </a:rPr>
              <a:t>23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xmlns="" id="{28803E2A-E437-4C89-A1E5-9341B9B6B6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xmlns="" id="{942161F1-20B1-4BA8-BDB3-5D756C52D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024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xmlns="" id="{A4AF2CC2-7843-4103-B4FD-A7AAC6D1D6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024F6B0-400A-4243-88CD-37282AB90F11}" type="slidenum">
              <a:rPr lang="en-US" altLang="en-US">
                <a:latin typeface="Times New Roman" pitchFamily="18" charset="0"/>
              </a:rPr>
              <a:t>24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xmlns="" id="{C1843D4D-D422-4E71-885E-FB6A7F165B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xmlns="" id="{49A406CF-8133-4241-A273-A716941B1C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030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xmlns="" id="{6628516B-41BA-4A5F-B9F6-4374FDE052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C586326-4BC7-4B67-B6D0-BCE4326A5AA3}" type="slidenum">
              <a:rPr lang="en-US" altLang="en-US">
                <a:latin typeface="Times New Roman" pitchFamily="18" charset="0"/>
              </a:rPr>
              <a:t>25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xmlns="" id="{70E7C568-95D9-4222-9AF6-17DB50942F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xmlns="" id="{A40EED6A-BEA4-4846-8DD6-49230CEDDE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539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xmlns="" id="{F916C152-73D8-464B-99EE-F6F1FA4B18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A929230-05BF-4F8E-AAC6-9C2CABFA3A36}" type="slidenum">
              <a:rPr lang="en-US" altLang="en-US">
                <a:latin typeface="Times New Roman" pitchFamily="18" charset="0"/>
              </a:rPr>
              <a:t>26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xmlns="" id="{79BA3C69-44B1-47E2-A112-EC9A898C7F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xmlns="" id="{836193AF-01D3-4E16-BA42-54D7E3B299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766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xmlns="" id="{6DE0041D-EB20-44A4-B890-E4F7209FD8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844A5C6-97A1-4829-A483-FFE95AC41A71}" type="slidenum">
              <a:rPr lang="en-US" altLang="en-US">
                <a:latin typeface="Times New Roman" pitchFamily="18" charset="0"/>
              </a:rPr>
              <a:t>27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xmlns="" id="{FCB85357-8A0A-45B1-93B2-226D274F65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xmlns="" id="{46F5FF3A-C78E-4E91-9558-6F09843B9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904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xmlns="" id="{AC5AB899-77D3-455F-9B21-6A69A2B369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7394D91-CE4B-4811-9F12-1C1C3BA044FD}" type="slidenum">
              <a:rPr lang="en-US" altLang="en-US">
                <a:latin typeface="Times New Roman" pitchFamily="18" charset="0"/>
              </a:rPr>
              <a:t>28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xmlns="" id="{52DB2037-C37A-4CA1-BD76-5F7585DE66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xmlns="" id="{07AB9C24-6195-4426-8F5C-F51C8B6148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127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xmlns="" id="{FCF99593-3D61-45EC-AE3E-666EA11677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A47E08D-E788-4793-A447-675472F508F1}" type="slidenum">
              <a:rPr lang="en-US" altLang="en-US">
                <a:latin typeface="Times New Roman" pitchFamily="18" charset="0"/>
              </a:rPr>
              <a:t>29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xmlns="" id="{8F011B3B-A08E-470C-A349-615B552E8C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xmlns="" id="{F0EC2961-88E3-4417-B379-0A1B1AAAF9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049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xmlns="" id="{30159211-0323-4C37-9CD9-29B8BAD080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CE425D2-AF5D-4132-9A2F-C7A3D296DE2A}" type="slidenum">
              <a:rPr lang="en-US" altLang="en-US">
                <a:latin typeface="Times New Roman" pitchFamily="18" charset="0"/>
              </a:rPr>
              <a:t>30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xmlns="" id="{8B34BB0D-33CC-42F0-82C9-4C7D28821B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xmlns="" id="{06996B81-6007-4913-82D9-A0BE6BDC1E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718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xmlns="" id="{FAC21EC5-CA2D-46EA-97C3-F21B8C2A09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A33DEFD-8CE8-4151-BD0F-A1B90B603367}" type="slidenum">
              <a:rPr lang="en-US" altLang="en-US">
                <a:latin typeface="Times New Roman" pitchFamily="18" charset="0"/>
              </a:rPr>
              <a:t>31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xmlns="" id="{39EAC599-FAF6-4398-BBBD-0FB3C67A48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xmlns="" id="{CF563622-5D37-42A4-B057-9D3EA55C5F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90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41" name="Rectangle 7">
            <a:extLst>
              <a:ext uri="{FF2B5EF4-FFF2-40B4-BE49-F238E27FC236}">
                <a16:creationId xmlns:a16="http://schemas.microsoft.com/office/drawing/2014/main" xmlns="" id="{1132B9CC-18EE-4478-8D12-79FCC5CB98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27E375-79F8-453D-B390-C386C8FE8BB0}" type="slidenum">
              <a:rPr lang="en-US" altLang="en-US">
                <a:latin typeface="Times New Roman" pitchFamily="18" charset="0"/>
              </a:rPr>
              <a:t>3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xmlns="" id="{D46E798B-69C3-4350-B87E-8BCD5B93D3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xmlns="" id="{CC55E9DD-8D6A-4B1C-8480-D1203C92F1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721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xmlns="" id="{D6E12682-9701-4F39-BB3E-92E4FC21CC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7598336-7757-4016-8252-3D560ED463A8}" type="slidenum">
              <a:rPr lang="en-US" altLang="en-US">
                <a:latin typeface="Times New Roman" pitchFamily="18" charset="0"/>
              </a:rPr>
              <a:t>32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xmlns="" id="{FE593242-7A5A-4B00-BA3E-61851F35DF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xmlns="" id="{EF75FE67-284F-41B4-A1B6-F34F949441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383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xmlns="" id="{7961B956-A0C3-490F-AA7C-63E1D3F153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44E0DDC-DEED-4536-B61A-5F0C9D5EB9D2}" type="slidenum">
              <a:rPr lang="en-US" altLang="en-US">
                <a:latin typeface="Times New Roman" pitchFamily="18" charset="0"/>
              </a:rPr>
              <a:t>33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xmlns="" id="{2E350ED2-0623-4ED7-B1A2-C3ED085450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xmlns="" id="{025808C0-0E5E-4B5C-8D23-736C3CFF29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7233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xmlns="" id="{902642F4-E0F8-4929-B08E-2629073311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5CEC565-1F79-4ED9-AF48-6877F7383DF8}" type="slidenum">
              <a:rPr lang="en-US" altLang="en-US">
                <a:latin typeface="Times New Roman" pitchFamily="18" charset="0"/>
              </a:rPr>
              <a:t>34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xmlns="" id="{8E27F7D9-8FBC-41BD-A75A-49ABD406C9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xmlns="" id="{B2EC3AE3-96CA-4114-B784-44078F699D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492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xmlns="" id="{53DE3335-3CD8-4BE6-8520-4541D24D5D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FF74AF4-5110-4B4D-8D5F-3D303766ACDC}" type="slidenum">
              <a:rPr lang="en-US" altLang="en-US">
                <a:latin typeface="Times New Roman" pitchFamily="18" charset="0"/>
              </a:rPr>
              <a:t>35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xmlns="" id="{CD171C36-DE07-41E4-B9A5-C9C9558E4C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xmlns="" id="{732FE629-FE3C-488F-8CC2-E0AB0D48F2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4504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xmlns="" id="{C4B30BFB-1565-48F8-9931-E4896EF528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A584267-1E93-4193-AB8C-7CE8D18E655B}" type="slidenum">
              <a:rPr lang="en-US" altLang="en-US">
                <a:latin typeface="Times New Roman" pitchFamily="18" charset="0"/>
              </a:rPr>
              <a:t>36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xmlns="" id="{5D799F1C-1708-4226-A08B-131126238D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xmlns="" id="{C8D6CD20-A953-4B1C-8FD6-2765356120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9406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xmlns="" id="{7EFC8381-020E-475F-9CBF-F1C9278751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4BB14BB-F15E-4364-9A5F-D46CF6966674}" type="slidenum">
              <a:rPr lang="en-US" altLang="en-US">
                <a:latin typeface="Times New Roman" pitchFamily="18" charset="0"/>
              </a:rPr>
              <a:t>37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xmlns="" id="{E839460C-E25F-4936-8FC3-1571CCB8EF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xmlns="" id="{1A1B5A7B-2C6F-4732-B6FF-6CAE4DD684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119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xmlns="" id="{CA973F4B-8029-49E1-8C56-41A7E92407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2B14046-5666-41B3-886D-062DE8244CAC}" type="slidenum">
              <a:rPr lang="en-US" altLang="en-US">
                <a:latin typeface="Times New Roman" pitchFamily="18" charset="0"/>
              </a:rPr>
              <a:t>38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xmlns="" id="{B0F8AA49-F542-42B6-975E-C7F0EFD76C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xmlns="" id="{26BCD7B1-5B82-46B6-AA4C-B0F269BACB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3290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xmlns="" id="{1CEC2E7B-5B2B-4EB2-AAAD-E5691A6EDE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5A80C5E-8E4D-4DA5-A27C-ECDA1D1CE610}" type="slidenum">
              <a:rPr lang="en-US" altLang="en-US">
                <a:latin typeface="Times New Roman" pitchFamily="18" charset="0"/>
              </a:rPr>
              <a:t>39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xmlns="" id="{E1E57FEC-A475-42F5-B967-B10F8AB19A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xmlns="" id="{648F885B-5E1A-4E3A-B4EE-EBC0DC8DB0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478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xmlns="" id="{49EC4C22-398C-4206-BB0C-E5D96B8496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8FE1507-F8C6-4550-9308-FC6BF0D09833}" type="slidenum">
              <a:rPr lang="en-US" altLang="en-US">
                <a:latin typeface="Times New Roman" pitchFamily="18" charset="0"/>
              </a:rPr>
              <a:t>40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xmlns="" id="{38DB72F6-E0EC-4635-B4F5-D9ECFAF7C4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xmlns="" id="{B98D8344-5E35-4121-8B1D-84F0EB7D9F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1096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xmlns="" id="{04A8DED5-9BEB-4215-BE0F-7C846434FD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B925D9D-7534-4064-99E1-C9780FC489DC}" type="slidenum">
              <a:rPr lang="en-US" altLang="en-US">
                <a:latin typeface="Times New Roman" pitchFamily="18" charset="0"/>
              </a:rPr>
              <a:t>41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xmlns="" id="{80D493A7-4A45-4901-915C-EC9EF0A661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xmlns="" id="{21F78BDF-9E0C-4AA4-8E28-044D8E994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609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xmlns="" id="{AD5D30B1-CAA9-4C7E-82FB-CACCC63DF9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FC752A8-8EC3-41CB-8B59-F3DE3C42BF38}" type="slidenum">
              <a:rPr lang="en-US" altLang="en-US">
                <a:latin typeface="Times New Roman" pitchFamily="18" charset="0"/>
              </a:rPr>
              <a:t>4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xmlns="" id="{FA5E4639-96B8-4F2E-9BDC-7323C84004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xmlns="" id="{7256AD8A-0021-4843-A1C4-5D5EB55E5C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2157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xmlns="" id="{11BBF78D-E4AF-4A4D-839B-A0D51076B0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DB419FD-7D0A-4AA8-B70F-F67AF9A664FE}" type="slidenum">
              <a:rPr lang="en-US" altLang="en-US">
                <a:latin typeface="Times New Roman" pitchFamily="18" charset="0"/>
              </a:rPr>
              <a:t>42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xmlns="" id="{E5BDA589-16EC-4BAC-BF6D-353F0ABD11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xmlns="" id="{DAF7CE04-5998-40E0-8D26-F2F5186252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6675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xmlns="" id="{E7A3C8EC-B1D6-4E88-BD43-3582AB965A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7BAD9A3-4FA1-4968-95B7-8DD9DB52AB80}" type="slidenum">
              <a:rPr lang="en-US" altLang="en-US">
                <a:latin typeface="Times New Roman" pitchFamily="18" charset="0"/>
              </a:rPr>
              <a:t>43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xmlns="" id="{D0A48504-0C82-4A63-A6BD-6647B10740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xmlns="" id="{0AAF36EC-FFD6-4C4B-AA91-C9F49D483B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6316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xmlns="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xmlns="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xmlns="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032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xmlns="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xmlns="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xmlns="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6329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xmlns="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xmlns="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xmlns="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9890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xmlns="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xmlns="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xmlns="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4683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xmlns="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xmlns="" id="{CD1394AA-6D61-4202-8BF0-CEA24B547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xmlns="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3610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xmlns="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xmlns="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xmlns="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0523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xmlns="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xmlns="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xmlns="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878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xmlns="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xmlns="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xmlns="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556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xmlns="" id="{5079486D-A568-4512-97A1-83E8EED762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355255A-768F-4DA6-9FB2-D6327BA5FA1D}" type="slidenum">
              <a:rPr lang="en-US" altLang="en-US" smtClean="0">
                <a:latin typeface="Times New Roman" pitchFamily="18" charset="0"/>
              </a:rPr>
              <a:t>5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xmlns="" id="{A1A371DD-73C6-47EE-A578-8E86506CF7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xmlns="" id="{98E01DCC-7830-4805-92C8-F11675DBC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1937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xmlns="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xmlns="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xmlns="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0719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xmlns="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xmlns="" id="{E292BC99-152D-4943-9445-C6754FFD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xmlns="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2054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xmlns="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t>55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xmlns="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xmlns="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1542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xmlns="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xmlns="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xmlns="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4462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xmlns="" id="{23FCA68B-76DE-4E19-AFEB-C704D673A8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AA47A3-9678-4904-932E-9EDB75B03B24}" type="slidenum">
              <a:rPr lang="en-US" altLang="en-US">
                <a:latin typeface="Helvetica" panose="020b0604020202020204" pitchFamily="34" charset="0"/>
              </a:rPr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xmlns="" id="{2DA20A22-D5AD-48A6-BFB6-E91F19D042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xmlns="" id="{3B366905-0837-46D1-8A35-E7D3946BBF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0363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xmlns="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t>58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xmlns="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xmlns="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6512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xmlns="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xmlns="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xmlns="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2316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xmlns="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xmlns="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xmlns="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9819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xmlns="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xmlns="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xmlns="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xmlns="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xmlns="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xmlns="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30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xmlns="" id="{9DFB9DE9-23F1-4586-8476-EB7515F086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C4D9A07-B147-4B83-A52B-9062A420958D}" type="slidenum">
              <a:rPr lang="en-US" altLang="en-US">
                <a:latin typeface="Times New Roman" pitchFamily="18" charset="0"/>
              </a:rPr>
              <a:t>6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xmlns="" id="{4990E245-8548-4FEA-8094-0CB87CE401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xmlns="" id="{90ACF84F-14F0-44C1-87FE-68D25CB11C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1280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xmlns="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t>64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xmlns="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xmlns="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5513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xmlns="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t>65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xmlns="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xmlns="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5830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xmlns="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t>68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xmlns="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xmlns="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3181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xmlns="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t>69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xmlns="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xmlns="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8410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xmlns="" id="{AD03251D-B2B5-4661-A4DC-47F059246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38E53CD-0E68-44EA-8FA1-CA1DA7ACA031}" type="slidenum">
              <a:rPr lang="en-US" altLang="en-US">
                <a:latin typeface="Helvetica" panose="020b0604020202020204" pitchFamily="34" charset="0"/>
              </a:rPr>
              <a:t>70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xmlns="" id="{E816B22A-223C-46BB-B5D9-3EF020289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xmlns="" id="{40F016C1-8C0F-4D11-B19D-1B0E182EE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8414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xmlns="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t>71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xmlns="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xmlns="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7311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xmlns="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t>72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xmlns="" id="{8F55E19D-E8B3-4452-A038-9BCF911F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xmlns="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8376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xmlns="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t>73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xmlns="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xmlns="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9633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xmlns="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t>74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xmlns="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xmlns="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6834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xmlns="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t>75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xmlns="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xmlns="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04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xmlns="" id="{91A421C3-D251-468B-8986-49310FCBB5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32B5525-892E-4BC9-B86F-030983BEA0EC}" type="slidenum">
              <a:rPr lang="en-US" altLang="en-US">
                <a:latin typeface="Times New Roman" pitchFamily="18" charset="0"/>
              </a:rPr>
              <a:t>7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xmlns="" id="{87EA6A59-C89E-4757-AE6C-872BEFC906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xmlns="" id="{EEA8330E-5E62-48F6-9094-D7C8ED9BCA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229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xmlns="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t>76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xmlns="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xmlns="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6397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xmlns="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t>77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xmlns="" id="{9BC7AB09-93B9-4BA4-877E-3CCE3D14D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xmlns="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8626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xmlns="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t>78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xmlns="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xmlns="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544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xmlns="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t>79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xmlns="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xmlns="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253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xmlns="" id="{CA676750-B4D3-4F18-AA52-519F9E769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6EE3CDB-421C-4E33-8E8E-873AD4598F3E}" type="slidenum">
              <a:rPr lang="en-US" altLang="en-US">
                <a:latin typeface="Helvetica" panose="020b0604020202020204" pitchFamily="34" charset="0"/>
              </a:rPr>
              <a:t>80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xmlns="" id="{B9B86B8A-9592-4F2B-88CC-5725A5D37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xmlns="" id="{A6A5A5C3-6C82-4C1B-950D-A1B6687A4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6543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xmlns="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t>81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xmlns="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xmlns="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188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xmlns="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t>83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xmlns="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xmlns="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0739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xmlns="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t>84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xmlns="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xmlns="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9666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xmlns="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t>85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xmlns="" id="{4627EDFF-B8C3-4BDD-9F08-8EF15D1B4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xmlns="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37846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xmlns="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t>86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xmlns="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xmlns="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217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xmlns="" id="{101DA7AD-4F6A-4E73-A41B-D405F5B104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166DD38-3EB5-4134-B79D-C9C4288F343A}" type="slidenum">
              <a:rPr lang="en-US" altLang="en-US">
                <a:latin typeface="Times New Roman" pitchFamily="18" charset="0"/>
              </a:rPr>
              <a:t>9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xmlns="" id="{10E0A80F-DF39-4281-9C9A-11DBE79103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xmlns="" id="{5B6E452F-C003-4903-85A5-DF124EC5F9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54058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xmlns="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t>87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xmlns="" id="{7C562C5D-B6F1-410C-9C15-862B61F47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xmlns="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16412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xmlns="" id="{D0DE149E-B4E9-447D-A96F-52CED7627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66C1A27-5E0E-4519-B47D-CE7061E41505}" type="slidenum">
              <a:rPr lang="en-US" altLang="en-US">
                <a:latin typeface="Helvetica" panose="020b0604020202020204" pitchFamily="34" charset="0"/>
              </a:rPr>
              <a:t>88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xmlns="" id="{7FFAF1B4-28CB-4198-8533-8A8CD94046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xmlns="" id="{0C7A78A9-8BCC-4FDB-8409-FB8A22AB7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716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xmlns="" id="{C0D01FE7-E886-40E8-92FA-8D1E3FB675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6E6D4CE-7E51-45F9-9D38-C961FBDFB35D}" type="slidenum">
              <a:rPr lang="en-US" altLang="en-US">
                <a:latin typeface="Helvetica" panose="020b0604020202020204" pitchFamily="34" charset="0"/>
              </a:rPr>
              <a:t>89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xmlns="" id="{FFE513B4-8EB5-4368-ADC7-E41FF4071A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xmlns="" id="{D2238889-0C7B-45C6-998F-D0BFA15F7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61199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xmlns="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t>90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xmlns="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xmlns="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8178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xmlns="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t>91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xmlns="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xmlns="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87094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xmlns="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t>92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xmlns="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xmlns="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10343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xmlns="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t>96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xmlns="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xmlns="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46131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xmlns="" id="{12713C8E-F06D-48F7-9A44-14B868B4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AEE641A-9D92-4373-A5E0-4C11D51957E7}" type="slidenum">
              <a:rPr lang="en-US" altLang="en-US">
                <a:latin typeface="Helvetica" panose="020b0604020202020204" pitchFamily="34" charset="0"/>
              </a:rPr>
              <a:t>97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xmlns="" id="{4E7ACE6D-059D-483A-A103-CE92675F2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xmlns="" id="{9E07AD1A-894F-44C2-B8F0-559D0E99B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4146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xmlns="" id="{9A2A9F0C-8B1F-4324-A783-5596BAC59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5959CA7-2AF4-41B1-8F12-DE232B007B07}" type="slidenum">
              <a:rPr lang="en-US" altLang="en-US">
                <a:latin typeface="Helvetica" panose="020b0604020202020204" pitchFamily="34" charset="0"/>
              </a:rPr>
              <a:t>98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xmlns="" id="{A495CF2E-10C4-49A6-B353-620534988C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xmlns="" id="{04D12019-D120-4BCE-9EFE-1883EE02D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39954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xmlns="" id="{53451A08-37D6-4065-ADF9-DCFC5E7F54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EF6A302-414C-4CF1-ABBB-AF2CB72D9427}" type="slidenum">
              <a:rPr lang="en-US" altLang="en-US">
                <a:latin typeface="Helvetica" panose="020b0604020202020204" pitchFamily="34" charset="0"/>
              </a:rPr>
              <a:t>99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xmlns="" id="{D5FEAE45-D480-4553-9BB5-5A0507AB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xmlns="" id="{7B30AC3E-C36C-4606-A8DA-4C89455DB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566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xmlns="" id="{2145F13D-850B-4ECD-9C54-CC94AB539B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046B475-1E8C-4550-ADF8-00CA85A1A0DB}" type="slidenum">
              <a:rPr lang="en-US" altLang="en-US">
                <a:latin typeface="Times New Roman" pitchFamily="18" charset="0"/>
              </a:rPr>
              <a:t>10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xmlns="" id="{19B6270F-5D7E-4AAA-BF78-BAA8346E91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xmlns="" id="{37E5F964-17B3-45FA-9C56-980A570697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30477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xmlns="" id="{F3964CCA-B0C6-4BC4-9C47-2A0B624E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D4AC478-933A-4CBB-A14C-170BD7B7A37D}" type="slidenum">
              <a:rPr lang="en-US" altLang="en-US">
                <a:latin typeface="Helvetica" panose="020b0604020202020204" pitchFamily="34" charset="0"/>
              </a:rPr>
              <a:t>100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xmlns="" id="{5BA5CE0E-B27A-4856-9DE3-4E3B5F0855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xmlns="" id="{F3BEEA9A-3ADC-4256-823F-620A5A5D3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458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xmlns="" id="{B7F14923-ACFB-4915-B395-086C762B82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6B647AF-E822-4E57-BBE1-148D84FF4D7D}" type="slidenum">
              <a:rPr lang="en-US" altLang="en-US">
                <a:latin typeface="Helvetica" panose="020b0604020202020204" pitchFamily="34" charset="0"/>
              </a:rPr>
              <a:t>101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xmlns="" id="{87E30E3B-E975-4CB0-A0C9-8AAF2DFCC0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xmlns="" id="{5C53E0C4-D20D-4178-B4B6-479C700AF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186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xmlns="" id="{C389213D-C1B2-4D5F-A81C-6155094876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CCD4250-8549-41EB-B8CE-11C2FE70C1AD}" type="slidenum">
              <a:rPr lang="en-US" altLang="en-US">
                <a:latin typeface="Helvetica" panose="020b0604020202020204" pitchFamily="34" charset="0"/>
              </a:rPr>
              <a:t>102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xmlns="" id="{FE9DAFE2-DC1F-4D1E-B399-6B86FC7E2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xmlns="" id="{091DFE67-CF76-4428-8F44-8818B6CA4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8085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xmlns="" id="{ED0B62DC-CB08-44D1-BC03-AEB34D5AEA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663A73F-90DC-456E-8045-F336DF30EDE6}" type="slidenum">
              <a:rPr lang="en-US" altLang="en-US">
                <a:latin typeface="Helvetica" panose="020b0604020202020204" pitchFamily="34" charset="0"/>
              </a:rPr>
              <a:t>103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xmlns="" id="{0845853C-5FA1-4025-BED7-C0AB0146F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xmlns="" id="{00CAEAE0-BD27-4E21-A6F6-851C82C87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73641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xmlns="" id="{CA637A56-6863-41EE-AA0A-373A6CE79C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B5DB225-437D-47A1-AC86-C348FBB6B5C2}" type="slidenum">
              <a:rPr lang="en-US" altLang="en-US">
                <a:latin typeface="Helvetica" panose="020b0604020202020204" pitchFamily="34" charset="0"/>
              </a:rPr>
              <a:t>104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xmlns="" id="{866B417B-93D6-4ED8-B9CC-B9C6B0EAE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xmlns="" id="{CC7CAEC1-5261-4D7B-B4CB-0B9C19BF7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15987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xmlns="" id="{87E65574-C17F-4176-AEAD-E10057288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BDB658E-05DD-4628-B2EA-452E849C1C28}" type="slidenum">
              <a:rPr lang="en-US" altLang="en-US">
                <a:latin typeface="Helvetica" panose="020b0604020202020204" pitchFamily="34" charset="0"/>
              </a:rPr>
              <a:t>105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xmlns="" id="{29E3D940-7858-42F4-BFF7-ADDBC0AA9F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xmlns="" id="{BACAC1CB-C347-4FF6-BB9C-CDBBAF17F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37414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xmlns="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t>106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xmlns="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xmlns="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67305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8A920543-D350-443A-A721-991FEA8129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75653E0-F2FD-4551-8B22-FE330671DA1C}" type="slidenum">
              <a:rPr lang="en-US" altLang="en-US">
                <a:latin typeface="Times New Roman" pitchFamily="18" charset="0"/>
              </a:rPr>
              <a:t>107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809E82CE-770C-49D3-84E8-6A6FC8AFB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1892899B-C57A-458A-8DEF-195B98857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71C26FC-F52D-411F-A4CB-DE8513A2B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0C0BC62-2152-49E6-8AF5-50FF44F1E1D3}" type="slidenum">
              <a:rPr lang="en-US" altLang="en-US">
                <a:latin typeface="Times New Roman" pitchFamily="18" charset="0"/>
              </a:rPr>
              <a:t>108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82389DE3-D492-4B0A-B0C5-CFC9B6B6F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13180D19-5B10-4758-A8C9-92667670D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52E873C4-C9CD-4CD4-BAA9-E38AC88BF0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870FF08-90E6-43CF-AED6-E70CDB6B1112}" type="slidenum">
              <a:rPr lang="en-US" altLang="en-US">
                <a:latin typeface="Times New Roman" pitchFamily="18" charset="0"/>
              </a:rPr>
              <a:t>109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3F1D349B-2E24-48E3-8375-7C2C1F69B6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1E228C2F-8790-4E86-8B66-4D3492B2E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slideMaster" Target="../slideMasters/slideMaster3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slideMaster" Target="../slideMasters/slideMaster4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63D48E1-EA16-4758-B618-BA210C16A00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B0E684-7568-415E-8A8B-07031C49C1E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434754-313A-42B8-89D9-77A3F253C58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9B880B0A-F9CB-4811-9094-7618A750CB0C}"/>
              </a:ext>
            </a:extLst>
          </p:cNvPr>
          <p:cNvGrpSpPr/>
          <p:nvPr/>
        </p:nvGrpSpPr>
        <p:grpSpPr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xmlns="" id="{7B5C8F79-181C-4400-9D32-679CEAFB7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xmlns="" id="{6FA2F0A4-C9BA-432E-83F3-2EBF639BD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xmlns="" id="{244A7E6B-BD9D-4F33-9EFE-7C39BF131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xmlns="" id="{F89A2D9F-C175-44B2-A1F3-85F5B4785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xmlns="" id="{006BF961-D67A-4284-A8BD-4B2D4188F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xmlns="" id="{744C0E95-7E00-42CF-9971-510C5CA39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xmlns="" id="{829AB6F1-A51F-46BF-BDB8-E69C92C6B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8844542"/>
      </p:ext>
    </p:extLst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1291977"/>
      </p:ext>
    </p:extLst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6467973"/>
      </p:ext>
    </p:extLst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555651"/>
      </p:ext>
    </p:extLst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3592452"/>
      </p:ext>
    </p:extLst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125214"/>
      </p:ext>
    </p:extLst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3076115892"/>
      </p:ext>
    </p:extLst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4842878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45B4F59-4B84-40FC-BC29-FC1E4BD86F6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372073"/>
      </p:ext>
    </p:extLst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757296"/>
      </p:ext>
    </p:extLst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1348646"/>
      </p:ext>
    </p:extLst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2CCE4291-D714-4279-B2A7-8F16FBBE1455}"/>
              </a:ext>
            </a:extLst>
          </p:cNvPr>
          <p:cNvGrpSpPr/>
          <p:nvPr/>
        </p:nvGrpSpPr>
        <p:grpSpPr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xmlns="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xmlns="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xmlns="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xmlns="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xmlns="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xmlns="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xmlns="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69C4A8-E9C4-4569-BE2E-E5CC1A86E75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  <p:transition/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  <p:transition/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  <p:transition/>
  <p:timing/>
</p:sldLayout>
</file>

<file path=ppt/slideLayouts/slideLayout3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44BEB4D-82F3-449B-9712-6972E5687F85}"/>
              </a:ext>
            </a:extLst>
          </p:cNvPr>
          <p:cNvGrpSpPr/>
          <p:nvPr/>
        </p:nvGrpSpPr>
        <p:grpSpPr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E0E599D3-2632-4086-9DB8-1FF08C87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5A3F07A-60C1-42E9-9126-114FEC618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19BEE85B-DDF0-428C-949C-A06BBCB8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  <a:cs typeface="+mn-cs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2BAA5E16-6E79-4015-B59F-188FC3166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499CD96-98CE-4281-8965-5FF9F04FA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3F6C5EC6-B569-4B47-BBFE-7A432627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8153856F-DB42-4573-9C9E-EEACB7D61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3192630"/>
      </p:ext>
    </p:extLst>
  </p:cSld>
  <p:clrMapOvr>
    <a:masterClrMapping/>
  </p:clrMapOvr>
  <p:transition/>
  <p:timing/>
</p:sldLayout>
</file>

<file path=ppt/slideLayouts/slideLayout3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9698841"/>
      </p:ext>
    </p:extLst>
  </p:cSld>
  <p:clrMapOvr>
    <a:masterClrMapping/>
  </p:clrMapOvr>
  <p:transition/>
  <p:timing/>
</p:sldLayout>
</file>

<file path=ppt/slideLayouts/slideLayout3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4010330"/>
      </p:ext>
    </p:extLst>
  </p:cSld>
  <p:clrMapOvr>
    <a:masterClrMapping/>
  </p:clrMapOvr>
  <p:transition/>
  <p:timing/>
</p:sldLayout>
</file>

<file path=ppt/slideLayouts/slideLayout3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213882"/>
      </p:ext>
    </p:extLst>
  </p:cSld>
  <p:clrMapOvr>
    <a:masterClrMapping/>
  </p:clrMapOvr>
  <p:transition/>
  <p:timing/>
</p:sldLayout>
</file>

<file path=ppt/slideLayouts/slideLayout3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9253002"/>
      </p:ext>
    </p:extLst>
  </p:cSld>
  <p:clrMapOvr>
    <a:masterClrMapping/>
  </p:clrMapOvr>
  <p:transition/>
  <p:timing/>
</p:sldLayout>
</file>

<file path=ppt/slideLayouts/slideLayout3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5529649"/>
      </p:ext>
    </p:extLst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2419352B-7BC8-4E32-AC53-D1B3BF02C6B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926446287"/>
      </p:ext>
    </p:extLst>
  </p:cSld>
  <p:clrMapOvr>
    <a:masterClrMapping/>
  </p:clrMapOvr>
  <p:transition/>
  <p:timing/>
</p:sldLayout>
</file>

<file path=ppt/slideLayouts/slideLayout4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051211"/>
      </p:ext>
    </p:extLst>
  </p:cSld>
  <p:clrMapOvr>
    <a:masterClrMapping/>
  </p:clrMapOvr>
  <p:transition/>
  <p:timing/>
</p:sldLayout>
</file>

<file path=ppt/slideLayouts/slideLayout4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816505"/>
      </p:ext>
    </p:extLst>
  </p:cSld>
  <p:clrMapOvr>
    <a:masterClrMapping/>
  </p:clrMapOvr>
  <p:transition/>
  <p:timing/>
</p:sldLayout>
</file>

<file path=ppt/slideLayouts/slideLayout4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9509888"/>
      </p:ext>
    </p:extLst>
  </p:cSld>
  <p:clrMapOvr>
    <a:masterClrMapping/>
  </p:clrMapOvr>
  <p:transition/>
  <p:timing/>
</p:sldLayout>
</file>

<file path=ppt/slideLayouts/slideLayout4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976048"/>
      </p:ext>
    </p:extLst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59B6A182-B054-4A37-8999-579BC2EF166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ECCCE3D5-99E0-4C33-81AB-158051374E6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08A0C2F7-5F80-4FDB-B4CB-AA2806238E6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A56CD5E3-89C4-4E9D-A51C-D37ED16D8DAC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432D9DF7-6555-451B-A930-F0C1B064804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slideLayout" Target="../slideLayouts/slideLayout21.xml" /><Relationship Id="rId11" Type="http://schemas.openxmlformats.org/officeDocument/2006/relationships/slideLayout" Target="../slideLayouts/slideLayout22.xml" /><Relationship Id="rId12" Type="http://schemas.openxmlformats.org/officeDocument/2006/relationships/image" Target="../media/image2.jpeg" /><Relationship Id="rId13" Type="http://schemas.openxmlformats.org/officeDocument/2006/relationships/image" Target="../media/image3.jpeg" /><Relationship Id="rId14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18.xml" /><Relationship Id="rId8" Type="http://schemas.openxmlformats.org/officeDocument/2006/relationships/slideLayout" Target="../slideLayouts/slideLayout19.xml" /><Relationship Id="rId9" Type="http://schemas.openxmlformats.org/officeDocument/2006/relationships/slideLayout" Target="../slideLayouts/slideLayout20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slideLayout" Target="../slideLayouts/slideLayout32.xml" /><Relationship Id="rId11" Type="http://schemas.openxmlformats.org/officeDocument/2006/relationships/slideLayout" Target="../slideLayouts/slideLayout33.xml" /><Relationship Id="rId12" Type="http://schemas.openxmlformats.org/officeDocument/2006/relationships/image" Target="../media/image2.jpeg" /><Relationship Id="rId13" Type="http://schemas.openxmlformats.org/officeDocument/2006/relationships/image" Target="../media/image3.jpeg" /><Relationship Id="rId14" Type="http://schemas.openxmlformats.org/officeDocument/2006/relationships/theme" Target="../theme/theme3.xml" /><Relationship Id="rId2" Type="http://schemas.openxmlformats.org/officeDocument/2006/relationships/slideLayout" Target="../slideLayouts/slideLayout24.xml" /><Relationship Id="rId3" Type="http://schemas.openxmlformats.org/officeDocument/2006/relationships/slideLayout" Target="../slideLayouts/slideLayout25.xml" /><Relationship Id="rId4" Type="http://schemas.openxmlformats.org/officeDocument/2006/relationships/slideLayout" Target="../slideLayouts/slideLayout26.xml" /><Relationship Id="rId5" Type="http://schemas.openxmlformats.org/officeDocument/2006/relationships/slideLayout" Target="../slideLayouts/slideLayout27.xml" /><Relationship Id="rId6" Type="http://schemas.openxmlformats.org/officeDocument/2006/relationships/slideLayout" Target="../slideLayouts/slideLayout28.xml" /><Relationship Id="rId7" Type="http://schemas.openxmlformats.org/officeDocument/2006/relationships/slideLayout" Target="../slideLayouts/slideLayout29.xml" /><Relationship Id="rId8" Type="http://schemas.openxmlformats.org/officeDocument/2006/relationships/slideLayout" Target="../slideLayouts/slideLayout30.xml" /><Relationship Id="rId9" Type="http://schemas.openxmlformats.org/officeDocument/2006/relationships/slideLayout" Target="../slideLayouts/slideLayout31.xml" /></Relationships>
</file>

<file path=ppt/slideMasters/_rels/slideMaster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10" Type="http://schemas.openxmlformats.org/officeDocument/2006/relationships/slideLayout" Target="../slideLayouts/slideLayout43.xml" /><Relationship Id="rId11" Type="http://schemas.openxmlformats.org/officeDocument/2006/relationships/slideLayout" Target="../slideLayouts/slideLayout44.xml" /><Relationship Id="rId12" Type="http://schemas.openxmlformats.org/officeDocument/2006/relationships/image" Target="../media/image2.jpeg" /><Relationship Id="rId13" Type="http://schemas.openxmlformats.org/officeDocument/2006/relationships/image" Target="../media/image3.jpeg" /><Relationship Id="rId14" Type="http://schemas.openxmlformats.org/officeDocument/2006/relationships/theme" Target="../theme/theme4.xml" /><Relationship Id="rId2" Type="http://schemas.openxmlformats.org/officeDocument/2006/relationships/slideLayout" Target="../slideLayouts/slideLayout35.xml" /><Relationship Id="rId3" Type="http://schemas.openxmlformats.org/officeDocument/2006/relationships/slideLayout" Target="../slideLayouts/slideLayout36.xml" /><Relationship Id="rId4" Type="http://schemas.openxmlformats.org/officeDocument/2006/relationships/slideLayout" Target="../slideLayouts/slideLayout37.xml" /><Relationship Id="rId5" Type="http://schemas.openxmlformats.org/officeDocument/2006/relationships/slideLayout" Target="../slideLayouts/slideLayout38.xml" /><Relationship Id="rId6" Type="http://schemas.openxmlformats.org/officeDocument/2006/relationships/slideLayout" Target="../slideLayouts/slideLayout39.xml" /><Relationship Id="rId7" Type="http://schemas.openxmlformats.org/officeDocument/2006/relationships/slideLayout" Target="../slideLayouts/slideLayout40.xml" /><Relationship Id="rId8" Type="http://schemas.openxmlformats.org/officeDocument/2006/relationships/slideLayout" Target="../slideLayouts/slideLayout41.xml" /><Relationship Id="rId9" Type="http://schemas.openxmlformats.org/officeDocument/2006/relationships/slideLayout" Target="../slideLayouts/slideLayout4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xmlns="" id="{F0EE328B-BE68-481B-A918-E117CF2E6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FDD82269-6038-4DC7-9DB9-33CC07A962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42645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45F423CC-D04E-4FEB-90EB-369DCBB934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DCBC97BB-8A12-40A3-B5F2-69DC51018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xmlns="" id="{EDBF570C-E8F3-4209-82B7-AC2D000885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xmlns="" id="{5AD91054-EF57-4D49-A1B2-120B5F4B4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xmlns="" id="{898CF2C6-6AD0-42E6-B742-6900D0AE6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xmlns="" id="{F52438FC-02CE-45C2-B0C5-D0E79E96C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MS PGothic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MS PGothic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MS PGothic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MS PGothic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MS PGothic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MS PGothic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MS PGothic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MS PGothic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MS PGothic" charset="-128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/>
              </a:rPr>
              <a:t>8.</a:t>
            </a:r>
            <a:fld id="{40D0A5C9-1564-450C-8B21-348FDB204F4D}" type="slidenum">
              <a:rPr lang="en-US" altLang="en-US" sz="1000" b="1" smtClean="0">
                <a:solidFill>
                  <a:srgbClr val="006699"/>
                </a:solidFill>
                <a:latin typeface="Helvetica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xmlns="" id="{ECAF5650-E826-4410-A822-722A1D588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xmlns="" id="{F924BF04-C0A2-4C41-BCF7-E1064F227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03879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xmlns="" id="{2C30FAE5-2DCB-4F75-996C-0AB71A93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</p:sldLayoutIdLst>
  <p:transition/>
  <p:timing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</a:defRPr>
      </a:lvl9pPr>
    </p:titleStyle>
    <p:bodyStyle>
      <a:lvl1pPr marL="285750" indent="-28575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xmlns="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xmlns="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xmlns="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xmlns="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xmlns="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xmlns="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xmlns="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xmlns="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</p:sldLayoutIdLst>
  <p:transition/>
  <p:timing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050" name="Picture 2" descr="dino_3">
            <a:extLst>
              <a:ext uri="{FF2B5EF4-FFF2-40B4-BE49-F238E27FC236}">
                <a16:creationId xmlns:a16="http://schemas.microsoft.com/office/drawing/2014/main" id="{232881E8-BA9B-47D1-8183-4E80DA2D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>
            <a:extLst>
              <a:ext uri="{FF2B5EF4-FFF2-40B4-BE49-F238E27FC236}">
                <a16:creationId xmlns:a16="http://schemas.microsoft.com/office/drawing/2014/main" id="{7B2B01F9-D51F-41E8-9F71-322BE1213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42645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5B6698D-C7F4-42D4-A599-0CA3674437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7C8C63-9073-4440-8E29-7538D3703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DC0DDF2-EDD9-4546-941A-8819EECEA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CF44F51-AC2C-44E8-8762-844722B49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11A7E9F-2DA0-447A-A945-F78748D7C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185E49-346F-4CDE-8D31-F91EE49B8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10.</a:t>
            </a:r>
            <a:fld id="{ECA12CDF-10CC-4639-A492-60524225D2DA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ECA43D40-3BCA-4CC4-BCE0-2B11E7743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BEB558B-1A8D-402E-B9D6-E8D44771E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2060" name="Picture 12" descr="dino_6">
            <a:extLst>
              <a:ext uri="{FF2B5EF4-FFF2-40B4-BE49-F238E27FC236}">
                <a16:creationId xmlns:a16="http://schemas.microsoft.com/office/drawing/2014/main" id="{35644D38-C2D4-4B99-9159-387D141C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</p:sldLayoutIdLst>
  <p:transition/>
  <p:timing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6.jpeg" /></Relationships>
</file>

<file path=ppt/slides/_rels/slide10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notesSlide" Target="../notesSlides/notesSlide90.xml" /><Relationship Id="rId3" Type="http://schemas.openxmlformats.org/officeDocument/2006/relationships/image" Target="../media/image38.png" /><Relationship Id="rId4" Type="http://schemas.openxmlformats.org/officeDocument/2006/relationships/image" Target="../media/image39.png" /></Relationships>
</file>

<file path=ppt/slides/_rels/slide10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notesSlide" Target="../notesSlides/notesSlide91.xml" /><Relationship Id="rId3" Type="http://schemas.openxmlformats.org/officeDocument/2006/relationships/image" Target="../media/image40.jpeg" /></Relationships>
</file>

<file path=ppt/slides/_rels/slide10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notesSlide" Target="../notesSlides/notesSlide92.xml" /><Relationship Id="rId3" Type="http://schemas.openxmlformats.org/officeDocument/2006/relationships/image" Target="../media/image41.png" /></Relationships>
</file>

<file path=ppt/slides/_rels/slide10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notesSlide" Target="../notesSlides/notesSlide93.xml" /><Relationship Id="rId3" Type="http://schemas.openxmlformats.org/officeDocument/2006/relationships/image" Target="../media/image42.emf" /></Relationships>
</file>

<file path=ppt/slides/_rels/slide10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notesSlide" Target="../notesSlides/notesSlide94.xml" /><Relationship Id="rId3" Type="http://schemas.openxmlformats.org/officeDocument/2006/relationships/image" Target="../media/image43.emf" /></Relationships>
</file>

<file path=ppt/slides/_rels/slide10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notesSlide" Target="../notesSlides/notesSlide95.xml" /><Relationship Id="rId3" Type="http://schemas.openxmlformats.org/officeDocument/2006/relationships/image" Target="../media/image44.emf" /></Relationships>
</file>

<file path=ppt/slides/_rels/slide10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96.xml" /></Relationships>
</file>

<file path=ppt/slides/_rels/slide10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97.xml" /></Relationships>
</file>

<file path=ppt/slides/_rels/slide10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98.xml" /></Relationships>
</file>

<file path=ppt/slides/_rels/slide10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99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0.xml" /></Relationships>
</file>

<file path=ppt/slides/_rels/slide1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00.xml" /></Relationships>
</file>

<file path=ppt/slides/_rels/slide1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01.xml" /></Relationships>
</file>

<file path=ppt/slides/_rels/slide1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02.xml" /></Relationships>
</file>

<file path=ppt/slides/_rels/slide1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 /><Relationship Id="rId2" Type="http://schemas.openxmlformats.org/officeDocument/2006/relationships/notesSlide" Target="../notesSlides/notesSlide103.xml" /><Relationship Id="rId3" Type="http://schemas.openxmlformats.org/officeDocument/2006/relationships/image" Target="../media/image45.jpeg" /></Relationships>
</file>

<file path=ppt/slides/_rels/slide1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 /><Relationship Id="rId2" Type="http://schemas.openxmlformats.org/officeDocument/2006/relationships/notesSlide" Target="../notesSlides/notesSlide104.xml" /><Relationship Id="rId3" Type="http://schemas.openxmlformats.org/officeDocument/2006/relationships/image" Target="../media/image46.png" /></Relationships>
</file>

<file path=ppt/slides/_rels/slide1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 /><Relationship Id="rId2" Type="http://schemas.openxmlformats.org/officeDocument/2006/relationships/notesSlide" Target="../notesSlides/notesSlide105.xml" /><Relationship Id="rId3" Type="http://schemas.openxmlformats.org/officeDocument/2006/relationships/image" Target="../media/image47.png" /></Relationships>
</file>

<file path=ppt/slides/_rels/slide1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06.xml" /></Relationships>
</file>

<file path=ppt/slides/_rels/slide1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07.xml" /><Relationship Id="rId3" Type="http://schemas.openxmlformats.org/officeDocument/2006/relationships/image" Target="../media/image48.jpeg" /></Relationships>
</file>

<file path=ppt/slides/_rels/slide1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/Relationships>
</file>

<file path=ppt/slides/_rels/slide1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08.xml" /><Relationship Id="rId3" Type="http://schemas.openxmlformats.org/officeDocument/2006/relationships/image" Target="../media/image49.jpe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1.xml" /></Relationships>
</file>

<file path=ppt/slides/_rels/slide1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 /><Relationship Id="rId2" Type="http://schemas.openxmlformats.org/officeDocument/2006/relationships/notesSlide" Target="../notesSlides/notesSlide109.xml" /><Relationship Id="rId3" Type="http://schemas.openxmlformats.org/officeDocument/2006/relationships/image" Target="../media/image50.jpeg" /></Relationships>
</file>

<file path=ppt/slides/_rels/slide1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10.xml" /></Relationships>
</file>

<file path=ppt/slides/_rels/slide1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 /><Relationship Id="rId2" Type="http://schemas.openxmlformats.org/officeDocument/2006/relationships/notesSlide" Target="../notesSlides/notesSlide111.xml" /><Relationship Id="rId3" Type="http://schemas.openxmlformats.org/officeDocument/2006/relationships/image" Target="../media/image51.jpeg" /></Relationships>
</file>

<file path=ppt/slides/_rels/slide1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/Relationships>
</file>

<file path=ppt/slides/_rels/slide1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12.xml" /><Relationship Id="rId3" Type="http://schemas.openxmlformats.org/officeDocument/2006/relationships/image" Target="../media/image52.jpeg" /></Relationships>
</file>

<file path=ppt/slides/_rels/slide1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13.xml" /><Relationship Id="rId3" Type="http://schemas.openxmlformats.org/officeDocument/2006/relationships/image" Target="../media/image53.jpeg" /></Relationships>
</file>

<file path=ppt/slides/_rels/slide1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14.xml" /></Relationships>
</file>

<file path=ppt/slides/_rels/slide1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15.xml" /></Relationships>
</file>

<file path=ppt/slides/_rels/slide1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16.xml" /></Relationships>
</file>

<file path=ppt/slides/_rels/slide1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17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2.xml" /></Relationships>
</file>

<file path=ppt/slides/_rels/slide1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/Relationships>
</file>

<file path=ppt/slides/_rels/slide1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18.xml" /></Relationships>
</file>

<file path=ppt/slides/_rels/slide1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19.xml" /><Relationship Id="rId3" Type="http://schemas.openxmlformats.org/officeDocument/2006/relationships/image" Target="../media/image54.jpeg" /></Relationships>
</file>

<file path=ppt/slides/_rels/slide1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20.xml" /><Relationship Id="rId3" Type="http://schemas.openxmlformats.org/officeDocument/2006/relationships/image" Target="../media/image55.jpeg" /></Relationships>
</file>

<file path=ppt/slides/_rels/slide1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21.xml" /></Relationships>
</file>

<file path=ppt/slides/_rels/slide1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22.xml" /></Relationships>
</file>

<file path=ppt/slides/_rels/slide1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 /><Relationship Id="rId2" Type="http://schemas.openxmlformats.org/officeDocument/2006/relationships/notesSlide" Target="../notesSlides/notesSlide123.xml" /><Relationship Id="rId3" Type="http://schemas.openxmlformats.org/officeDocument/2006/relationships/image" Target="../media/image56.jpeg" /></Relationships>
</file>

<file path=ppt/slides/_rels/slide1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24.xml" /></Relationships>
</file>

<file path=ppt/slides/_rels/slide1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 /><Relationship Id="rId2" Type="http://schemas.openxmlformats.org/officeDocument/2006/relationships/notesSlide" Target="../notesSlides/notesSlide125.xml" /><Relationship Id="rId3" Type="http://schemas.openxmlformats.org/officeDocument/2006/relationships/image" Target="../media/image57.jpeg" /></Relationships>
</file>

<file path=ppt/slides/_rels/slide1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26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3.xml" /></Relationships>
</file>

<file path=ppt/slides/_rels/slide1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 /><Relationship Id="rId2" Type="http://schemas.openxmlformats.org/officeDocument/2006/relationships/notesSlide" Target="../notesSlides/notesSlide127.xml" /><Relationship Id="rId3" Type="http://schemas.openxmlformats.org/officeDocument/2006/relationships/image" Target="../media/image58.png" /></Relationships>
</file>

<file path=ppt/slides/_rels/slide1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28.xml" /><Relationship Id="rId3" Type="http://schemas.openxmlformats.org/officeDocument/2006/relationships/image" Target="../media/image59.png" /></Relationships>
</file>

<file path=ppt/slides/_rels/slide1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 /><Relationship Id="rId2" Type="http://schemas.openxmlformats.org/officeDocument/2006/relationships/notesSlide" Target="../notesSlides/notesSlide129.xml" /><Relationship Id="rId3" Type="http://schemas.openxmlformats.org/officeDocument/2006/relationships/image" Target="../media/image60.emf" /></Relationships>
</file>

<file path=ppt/slides/_rels/slide1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30.xml" /><Relationship Id="rId3" Type="http://schemas.openxmlformats.org/officeDocument/2006/relationships/image" Target="../media/image61.png" /></Relationships>
</file>

<file path=ppt/slides/_rels/slide1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31.xml" /><Relationship Id="rId3" Type="http://schemas.openxmlformats.org/officeDocument/2006/relationships/image" Target="../media/image62.jpeg" /></Relationships>
</file>

<file path=ppt/slides/_rels/slide1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32.xml" /></Relationships>
</file>

<file path=ppt/slides/_rels/slide1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33.xml" /><Relationship Id="rId3" Type="http://schemas.openxmlformats.org/officeDocument/2006/relationships/image" Target="../media/image63.emf" /></Relationships>
</file>

<file path=ppt/slides/_rels/slide1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34.xml" /></Relationships>
</file>

<file path=ppt/slides/_rels/slide1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35.xml" /></Relationships>
</file>

<file path=ppt/slides/_rels/slide1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 /><Relationship Id="rId2" Type="http://schemas.openxmlformats.org/officeDocument/2006/relationships/notesSlide" Target="../notesSlides/notesSlide136.xml" /><Relationship Id="rId3" Type="http://schemas.openxmlformats.org/officeDocument/2006/relationships/image" Target="../media/image64.emf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7.png" /></Relationships>
</file>

<file path=ppt/slides/_rels/slide1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37.xml" /></Relationships>
</file>

<file path=ppt/slides/_rels/slide1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38.xml" /></Relationships>
</file>

<file path=ppt/slides/_rels/slide1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/Relationships>
</file>

<file path=ppt/slides/_rels/slide1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/Relationships>
</file>

<file path=ppt/slides/_rels/slide1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39.xml" /></Relationships>
</file>

<file path=ppt/slides/_rels/slide1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40.xml" /><Relationship Id="rId3" Type="http://schemas.openxmlformats.org/officeDocument/2006/relationships/oleObject" Target="../embeddings/oleObject1.bin" TargetMode="Internal" /><Relationship Id="rId4" Type="http://schemas.openxmlformats.org/officeDocument/2006/relationships/image" Target="../media/image65.wmf" /><Relationship Id="rId5" Type="http://schemas.openxmlformats.org/officeDocument/2006/relationships/oleObject" Target="../embeddings/oleObject2.bin" TargetMode="Internal" /><Relationship Id="rId6" Type="http://schemas.openxmlformats.org/officeDocument/2006/relationships/image" Target="../media/image66.emf" /><Relationship Id="rId7" Type="http://schemas.openxmlformats.org/officeDocument/2006/relationships/vmlDrawing" Target="../drawings/vmlDrawing1.vml" /></Relationships>
</file>

<file path=ppt/slides/_rels/slide1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41.xml" /></Relationships>
</file>

<file path=ppt/slides/_rels/slide1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42.xml" /></Relationships>
</file>

<file path=ppt/slides/_rels/slide1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43.xml" /><Relationship Id="rId3" Type="http://schemas.openxmlformats.org/officeDocument/2006/relationships/image" Target="../media/image67.jpeg" /></Relationships>
</file>

<file path=ppt/slides/_rels/slide1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68.jpe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4.xml" /></Relationships>
</file>

<file path=ppt/slides/_rels/slide1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/Relationships>
</file>

<file path=ppt/slides/_rels/slide1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44.xml" /></Relationships>
</file>

<file path=ppt/slides/_rels/slide1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45.xml" /><Relationship Id="rId3" Type="http://schemas.openxmlformats.org/officeDocument/2006/relationships/image" Target="../media/image69.jpeg" /></Relationships>
</file>

<file path=ppt/slides/_rels/slide1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46.xml" /></Relationships>
</file>

<file path=ppt/slides/_rels/slide1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 /><Relationship Id="rId2" Type="http://schemas.openxmlformats.org/officeDocument/2006/relationships/notesSlide" Target="../notesSlides/notesSlide147.xml" /><Relationship Id="rId3" Type="http://schemas.openxmlformats.org/officeDocument/2006/relationships/image" Target="../media/image70.emf" /></Relationships>
</file>

<file path=ppt/slides/_rels/slide1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48.xml" /></Relationships>
</file>

<file path=ppt/slides/_rels/slide1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49.xml" /><Relationship Id="rId3" Type="http://schemas.openxmlformats.org/officeDocument/2006/relationships/image" Target="../media/image71.png" /></Relationships>
</file>

<file path=ppt/slides/_rels/slide1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50.xml" /></Relationships>
</file>

<file path=ppt/slides/_rels/slide1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51.xml" /><Relationship Id="rId3" Type="http://schemas.openxmlformats.org/officeDocument/2006/relationships/image" Target="../media/image72.emf" /></Relationships>
</file>

<file path=ppt/slides/_rels/slide1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52.xml" /><Relationship Id="rId3" Type="http://schemas.openxmlformats.org/officeDocument/2006/relationships/image" Target="../media/image73.jpe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5.xml" /></Relationships>
</file>

<file path=ppt/slides/_rels/slide1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53.xml" /></Relationships>
</file>

<file path=ppt/slides/_rels/slide1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54.xml" /></Relationships>
</file>

<file path=ppt/slides/_rels/slide1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55.xml" /><Relationship Id="rId3" Type="http://schemas.openxmlformats.org/officeDocument/2006/relationships/image" Target="../media/image74.emf" /></Relationships>
</file>

<file path=ppt/slides/_rels/slide1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56.xml" /></Relationships>
</file>

<file path=ppt/slides/_rels/slide1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57.xml" /><Relationship Id="rId3" Type="http://schemas.openxmlformats.org/officeDocument/2006/relationships/image" Target="../media/image75.emf" /></Relationships>
</file>

<file path=ppt/slides/_rels/slide1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58.xml" /></Relationships>
</file>

<file path=ppt/slides/_rels/slide1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59.xml" /></Relationships>
</file>

<file path=ppt/slides/_rels/slide1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60.xml" /></Relationships>
</file>

<file path=ppt/slides/_rels/slide1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61.xml" /></Relationships>
</file>

<file path=ppt/slides/_rels/slide1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62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6.xml" /></Relationships>
</file>

<file path=ppt/slides/_rels/slide1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63.xml" /></Relationships>
</file>

<file path=ppt/slides/_rels/slide1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64.xml" /></Relationships>
</file>

<file path=ppt/slides/_rels/slide1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65.xml" /><Relationship Id="rId3" Type="http://schemas.openxmlformats.org/officeDocument/2006/relationships/image" Target="../media/image76.png" /></Relationships>
</file>

<file path=ppt/slides/_rels/slide1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66.xml" /></Relationships>
</file>

<file path=ppt/slides/_rels/slide1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67.xml" /></Relationships>
</file>

<file path=ppt/slides/_rels/slide1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68.xml" /></Relationships>
</file>

<file path=ppt/slides/_rels/slide1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 /><Relationship Id="rId2" Type="http://schemas.openxmlformats.org/officeDocument/2006/relationships/notesSlide" Target="../notesSlides/notesSlide169.xml" /><Relationship Id="rId3" Type="http://schemas.openxmlformats.org/officeDocument/2006/relationships/image" Target="../media/image77.emf" /></Relationships>
</file>

<file path=ppt/slides/_rels/slide1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170.xml" /></Relationships>
</file>

<file path=ppt/slides/_rels/slide1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71.xml" /></Relationships>
</file>

<file path=ppt/slides/_rels/slide1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 /><Relationship Id="rId2" Type="http://schemas.openxmlformats.org/officeDocument/2006/relationships/notesSlide" Target="../notesSlides/notesSlide172.xml" /><Relationship Id="rId3" Type="http://schemas.openxmlformats.org/officeDocument/2006/relationships/image" Target="../media/image78.jpe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8.jpeg" /></Relationships>
</file>

<file path=ppt/slides/_rels/slide1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73.xml" /></Relationships>
</file>

<file path=ppt/slides/_rels/slide1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74.xml" /><Relationship Id="rId3" Type="http://schemas.openxmlformats.org/officeDocument/2006/relationships/image" Target="../media/image79.jpeg" /></Relationships>
</file>

<file path=ppt/slides/_rels/slide19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notesSlide" Target="../notesSlides/notesSlide175.xml" /><Relationship Id="rId3" Type="http://schemas.openxmlformats.org/officeDocument/2006/relationships/image" Target="../media/image80.jpe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8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9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9.jpe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notesSlide" Target="../notesSlides/notesSlide21.xml" /><Relationship Id="rId3" Type="http://schemas.openxmlformats.org/officeDocument/2006/relationships/image" Target="../media/image10.jpe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2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3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4.xml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5.xml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6.xml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7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8.xml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9.xml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0.xml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1.xml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notesSlide" Target="../notesSlides/notesSlide32.xml" /><Relationship Id="rId3" Type="http://schemas.openxmlformats.org/officeDocument/2006/relationships/image" Target="../media/image11.jpe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3.xml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4.xml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5.xml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6.xml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7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4.xml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8.xml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9.xml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40.xml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41.xml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42.xml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43.xml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44.xml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45.xml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46.xml" /><Relationship Id="rId3" Type="http://schemas.openxmlformats.org/officeDocument/2006/relationships/image" Target="../media/image12.jpe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13.jpe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5.xml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47.xml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48.xml" /><Relationship Id="rId3" Type="http://schemas.openxmlformats.org/officeDocument/2006/relationships/image" Target="../media/image14.jpe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49.xml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50.xml" /><Relationship Id="rId3" Type="http://schemas.openxmlformats.org/officeDocument/2006/relationships/image" Target="../media/image15.jpe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notesSlide" Target="../notesSlides/notesSlide51.xml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52.xml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53.xml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54.xml" /><Relationship Id="rId3" Type="http://schemas.openxmlformats.org/officeDocument/2006/relationships/image" Target="../media/image16.jpe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55.xml" /><Relationship Id="rId3" Type="http://schemas.openxmlformats.org/officeDocument/2006/relationships/image" Target="../media/image17.jpe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56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6.xml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57.xml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58.xml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59.xml" /><Relationship Id="rId3" Type="http://schemas.openxmlformats.org/officeDocument/2006/relationships/image" Target="../media/image18.wmf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notesSlide" Target="../notesSlides/notesSlide60.xml" /><Relationship Id="rId3" Type="http://schemas.openxmlformats.org/officeDocument/2006/relationships/image" Target="../media/image19.jpeg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notesSlide" Target="../notesSlides/notesSlide61.xml" /><Relationship Id="rId3" Type="http://schemas.openxmlformats.org/officeDocument/2006/relationships/image" Target="../media/image20.png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21.png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notesSlide" Target="../notesSlides/notesSlide62.xml" /><Relationship Id="rId3" Type="http://schemas.openxmlformats.org/officeDocument/2006/relationships/image" Target="../media/image22.png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63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7.xml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64.xml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65.xml" /><Relationship Id="rId3" Type="http://schemas.openxmlformats.org/officeDocument/2006/relationships/image" Target="../media/image23.wmf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notesSlide" Target="../notesSlides/notesSlide66.xml" /><Relationship Id="rId3" Type="http://schemas.openxmlformats.org/officeDocument/2006/relationships/image" Target="../media/image24.png" /></Relationships>
</file>

<file path=ppt/slides/_rels/slide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67.xml" /></Relationships>
</file>

<file path=ppt/slides/_rels/slide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68.xml" /></Relationships>
</file>

<file path=ppt/slides/_rels/slide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notesSlide" Target="../notesSlides/notesSlide69.xml" /><Relationship Id="rId3" Type="http://schemas.openxmlformats.org/officeDocument/2006/relationships/image" Target="../media/image25.png" /></Relationships>
</file>

<file path=ppt/slides/_rels/slide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70.xml" /></Relationships>
</file>

<file path=ppt/slides/_rels/slide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notesSlide" Target="../notesSlides/notesSlide71.xml" /><Relationship Id="rId3" Type="http://schemas.openxmlformats.org/officeDocument/2006/relationships/image" Target="../media/image26.jpeg" /></Relationships>
</file>

<file path=ppt/slides/_rels/slide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72.xml" /></Relationships>
</file>

<file path=ppt/slides/_rels/slide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73.xml" /><Relationship Id="rId3" Type="http://schemas.openxmlformats.org/officeDocument/2006/relationships/image" Target="../media/image27.jpe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4.jpeg" /></Relationships>
</file>

<file path=ppt/slides/_rels/slide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74.xml" /><Relationship Id="rId3" Type="http://schemas.openxmlformats.org/officeDocument/2006/relationships/image" Target="../media/image28.jpeg" /></Relationships>
</file>

<file path=ppt/slides/_rels/slide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75.xml" /><Relationship Id="rId3" Type="http://schemas.openxmlformats.org/officeDocument/2006/relationships/image" Target="../media/image29.png" /></Relationships>
</file>

<file path=ppt/slides/_rels/slide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30.jpeg" /></Relationships>
</file>

<file path=ppt/slides/_rels/slide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76.xml" /><Relationship Id="rId3" Type="http://schemas.openxmlformats.org/officeDocument/2006/relationships/image" Target="../media/image31.png" /><Relationship Id="rId4" Type="http://schemas.openxmlformats.org/officeDocument/2006/relationships/image" Target="../media/image32.png" /></Relationships>
</file>

<file path=ppt/slides/_rels/slide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77.xml" /></Relationships>
</file>

<file path=ppt/slides/_rels/slide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notesSlide" Target="../notesSlides/notesSlide78.xml" /><Relationship Id="rId3" Type="http://schemas.openxmlformats.org/officeDocument/2006/relationships/image" Target="../media/image33.png" /></Relationships>
</file>

<file path=ppt/slides/_rels/slide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79.xml" /></Relationships>
</file>

<file path=ppt/slides/_rels/slide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notesSlide" Target="../notesSlides/notesSlide80.xml" /><Relationship Id="rId3" Type="http://schemas.openxmlformats.org/officeDocument/2006/relationships/image" Target="../media/image34.png" /></Relationships>
</file>

<file path=ppt/slides/_rels/slide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81.xml" /></Relationships>
</file>

<file path=ppt/slides/_rels/slide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82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5.jpeg" /></Relationships>
</file>

<file path=ppt/slides/_rels/slide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83.xml" /></Relationships>
</file>

<file path=ppt/slides/_rels/slide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84.xml" /></Relationships>
</file>

<file path=ppt/slides/_rels/slide9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85.xml" /><Relationship Id="rId3" Type="http://schemas.openxmlformats.org/officeDocument/2006/relationships/image" Target="../media/image35.jpeg" /></Relationships>
</file>

<file path=ppt/slides/_rels/slide9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/Relationships>
</file>

<file path=ppt/slides/_rels/slide9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/Relationships>
</file>

<file path=ppt/slides/_rels/slide9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/Relationships>
</file>

<file path=ppt/slides/_rels/slide9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86.xml" /><Relationship Id="rId3" Type="http://schemas.openxmlformats.org/officeDocument/2006/relationships/image" Target="../media/image36.jpeg" /></Relationships>
</file>

<file path=ppt/slides/_rels/slide9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87.xml" /></Relationships>
</file>

<file path=ppt/slides/_rels/slide9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88.xml" /></Relationships>
</file>

<file path=ppt/slides/_rels/slide9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89.xml" /><Relationship Id="rId3" Type="http://schemas.openxmlformats.org/officeDocument/2006/relationships/image" Target="../media/image37.pn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xmlns="" id="{3FFF3FEB-4621-4BB0-8381-30D0EE5065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68363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8:  Deadlocks</a:t>
            </a:r>
          </a:p>
        </p:txBody>
      </p:sp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xmlns="" id="{C1FE1CF9-67CC-4C8B-A23E-E3989C148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5594" y="346641"/>
            <a:ext cx="7913497" cy="457200"/>
          </a:xfrm>
        </p:spPr>
        <p:txBody>
          <a:bodyPr/>
          <a:lstStyle/>
          <a:p>
            <a:pPr eaLnBrk="1" hangingPunct="1"/>
            <a:r>
              <a:rPr lang="en-US" altLang="en-US"/>
              <a:t>Graph with a Cycle But no Deadlock</a:t>
            </a:r>
          </a:p>
        </p:txBody>
      </p:sp>
      <p:pic>
        <p:nvPicPr>
          <p:cNvPr id="19458" name="Picture 1">
            <a:extLst>
              <a:ext uri="{FF2B5EF4-FFF2-40B4-BE49-F238E27FC236}">
                <a16:creationId xmlns:a16="http://schemas.microsoft.com/office/drawing/2014/main" xmlns="" id="{CC72185A-FCE6-4038-BA8E-B2DF5B5E4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1216" y="1423143"/>
            <a:ext cx="3248633" cy="414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0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xmlns="" id="{10FC880D-958B-4972-B907-A987920BA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5296" y="18858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en-US" sz="2400"/>
              <a:t>Logical to Physical Address Translation in IA-32</a:t>
            </a: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xmlns="" id="{6B1B5BAA-DC9D-46F7-82BF-E599416FE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2049463" y="3084513"/>
            <a:ext cx="459581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5">
            <a:extLst>
              <a:ext uri="{FF2B5EF4-FFF2-40B4-BE49-F238E27FC236}">
                <a16:creationId xmlns:a16="http://schemas.microsoft.com/office/drawing/2014/main" xmlns="" id="{79C420AF-26CF-4190-AF70-4350F653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4213" y="1524000"/>
            <a:ext cx="6157912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0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xmlns="" id="{37E77F2B-0821-46A3-AC64-44DB6C3C6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235762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/>
              <a:t>Intel IA-32 Segmentation</a:t>
            </a:r>
          </a:p>
        </p:txBody>
      </p:sp>
      <p:pic>
        <p:nvPicPr>
          <p:cNvPr id="65539" name="Picture 4" descr="8">
            <a:extLst>
              <a:ext uri="{FF2B5EF4-FFF2-40B4-BE49-F238E27FC236}">
                <a16:creationId xmlns:a16="http://schemas.microsoft.com/office/drawing/2014/main" xmlns="" id="{7D194F7E-28F0-4FDC-A111-00416AFA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6425" y="1314450"/>
            <a:ext cx="6034088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0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xmlns="" id="{5A802929-8C9E-4AD9-851A-726A5C7B0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/>
              <a:t>Intel IA-32 Paging Architecture</a:t>
            </a: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xmlns="" id="{EA02C8D5-7EBE-42A0-8DC3-0C75C34F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9500" y="1220788"/>
            <a:ext cx="4503738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0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xmlns="" id="{7DC08348-F45E-462A-893E-7E31B70AB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3909" y="232975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/>
              <a:t>Intel IA-32 Page Address Extensions</a:t>
            </a:r>
          </a:p>
        </p:txBody>
      </p:sp>
      <p:pic>
        <p:nvPicPr>
          <p:cNvPr id="67587" name="Picture 1" descr="8_24.pdf">
            <a:extLst>
              <a:ext uri="{FF2B5EF4-FFF2-40B4-BE49-F238E27FC236}">
                <a16:creationId xmlns:a16="http://schemas.microsoft.com/office/drawing/2014/main" xmlns="" id="{6D2F7BE4-39DD-4438-B0C4-831E2E7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9603" y="3772613"/>
            <a:ext cx="6157912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3">
            <a:extLst>
              <a:ext uri="{FF2B5EF4-FFF2-40B4-BE49-F238E27FC236}">
                <a16:creationId xmlns:a16="http://schemas.microsoft.com/office/drawing/2014/main" xmlns="" id="{D2FBD04E-0AD5-4B90-A5FE-1CCDF58FD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90" y="1108075"/>
            <a:ext cx="786923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defPPr>
              <a:defRPr lang="en-US"/>
            </a:defPPr>
            <a:lvl1pPr marL="488950" indent="-4889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1060450" indent="-40798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>
                <a:latin typeface="Helvetica" panose="020b0604020202020204" pitchFamily="34" charset="0"/>
              </a:rPr>
              <a:t>32-bit address limits led Intel to create </a:t>
            </a:r>
            <a:r>
              <a:rPr kumimoji="1" lang="en-US" altLang="en-US" b="1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>
                <a:solidFill>
                  <a:srgbClr val="006699"/>
                </a:solidFill>
                <a:latin typeface="+mj-lt"/>
              </a:rPr>
              <a:t>address</a:t>
            </a:r>
            <a:r>
              <a:rPr kumimoji="1" lang="en-US" altLang="en-US" b="1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>
                <a:solidFill>
                  <a:srgbClr val="006699"/>
                </a:solidFill>
                <a:latin typeface="+mj-lt"/>
              </a:rPr>
              <a:t>extension</a:t>
            </a:r>
            <a:r>
              <a:rPr kumimoji="1" lang="en-US" altLang="en-US" b="1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>
                <a:latin typeface="Helvetica" panose="020b0604020202020204" pitchFamily="34" charset="0"/>
              </a:rPr>
              <a:t>(</a:t>
            </a:r>
            <a:r>
              <a:rPr kumimoji="1" lang="en-US" altLang="en-US" b="1">
                <a:solidFill>
                  <a:srgbClr val="006699"/>
                </a:solidFill>
                <a:latin typeface="+mj-lt"/>
              </a:rPr>
              <a:t>PAE</a:t>
            </a:r>
            <a:r>
              <a:rPr kumimoji="1" lang="en-US" altLang="en-US">
                <a:latin typeface="Helvetica" panose="020b0604020202020204" pitchFamily="34" charset="0"/>
              </a:rPr>
              <a:t>), allowing 32-bit apps access to more than 4GB of memory space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itchFamily="34" charset="0"/>
              <a:buChar char="•"/>
            </a:pPr>
            <a:r>
              <a:rPr kumimoji="1" lang="en-US" altLang="en-US">
                <a:latin typeface="Helvetica" panose="020b0604020202020204" pitchFamily="34" charset="0"/>
              </a:rPr>
              <a:t>Paging went to a 3-level scheme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itchFamily="34" charset="0"/>
              <a:buChar char="•"/>
            </a:pPr>
            <a:r>
              <a:rPr kumimoji="1" lang="en-US" altLang="en-US">
                <a:latin typeface="Helvetica" panose="020b0604020202020204" pitchFamily="34" charset="0"/>
              </a:rPr>
              <a:t>Top two bits refer to a </a:t>
            </a:r>
            <a:r>
              <a:rPr kumimoji="1" lang="en-US" altLang="en-US" b="1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>
                <a:solidFill>
                  <a:srgbClr val="006699"/>
                </a:solidFill>
                <a:latin typeface="+mj-lt"/>
              </a:rPr>
              <a:t>directory</a:t>
            </a:r>
            <a:r>
              <a:rPr kumimoji="1" lang="en-US" altLang="en-US" b="1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>
                <a:solidFill>
                  <a:srgbClr val="006699"/>
                </a:solidFill>
                <a:latin typeface="+mj-lt"/>
              </a:rPr>
              <a:t>pointer</a:t>
            </a:r>
            <a:r>
              <a:rPr kumimoji="1" lang="en-US" altLang="en-US" b="1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>
                <a:solidFill>
                  <a:srgbClr val="006699"/>
                </a:solidFill>
                <a:latin typeface="+mj-lt"/>
              </a:rPr>
              <a:t>table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itchFamily="34" charset="0"/>
              <a:buChar char="•"/>
            </a:pPr>
            <a:r>
              <a:rPr kumimoji="1" lang="en-US" altLang="en-US">
                <a:latin typeface="Helvetica" panose="020b0604020202020204" pitchFamily="34" charset="0"/>
              </a:rPr>
              <a:t>Page-directory and page-table entries moved to 64-bits in size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itchFamily="34" charset="0"/>
              <a:buChar char="•"/>
            </a:pPr>
            <a:r>
              <a:rPr kumimoji="1" lang="en-US" altLang="en-US">
                <a:latin typeface="Helvetica" panose="020b0604020202020204" pitchFamily="34" charset="0"/>
              </a:rPr>
              <a:t>Net effect is increasing address space to 36 bits – 64GB of physical memory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b="1">
              <a:solidFill>
                <a:srgbClr val="3366FF"/>
              </a:solidFill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  <p:transition/>
  <p:timing/>
</p:sld>
</file>

<file path=ppt/slides/slide10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xmlns="" id="{58E4418B-4D1F-4C2F-86CA-BEEA5DC9A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1661" y="24509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/>
              <a:t>Intel x86-64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xmlns="" id="{879EF759-8E97-43E4-B675-04E06FE8D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86" y="1122363"/>
            <a:ext cx="763292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defPPr>
              <a:defRPr lang="en-US"/>
            </a:defPPr>
            <a:lvl1pPr marL="488950" indent="-4889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1060450" indent="-40798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>
                <a:latin typeface="Helvetica" panose="020b0604020202020204" pitchFamily="34" charset="0"/>
              </a:rPr>
              <a:t>Current generation Intel x86 architecture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>
                <a:latin typeface="Helvetica" panose="020b0604020202020204" pitchFamily="34" charset="0"/>
              </a:rPr>
              <a:t>64 bits is ginormous (&gt; 16 exabytes)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>
                <a:latin typeface="Helvetica" panose="020b0604020202020204" pitchFamily="34" charset="0"/>
              </a:rPr>
              <a:t>In practice only implement 48 bit addressing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itchFamily="34" charset="0"/>
              <a:buChar char="•"/>
            </a:pPr>
            <a:r>
              <a:rPr kumimoji="1" lang="en-US" altLang="en-US">
                <a:latin typeface="Helvetica" panose="020b0604020202020204" pitchFamily="34" charset="0"/>
              </a:rPr>
              <a:t>Page sizes of 4 KB, 2 MB, 1 GB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itchFamily="34" charset="0"/>
              <a:buChar char="•"/>
            </a:pPr>
            <a:r>
              <a:rPr kumimoji="1" lang="en-US" altLang="en-US">
                <a:latin typeface="Helvetica" panose="020b0604020202020204" pitchFamily="34" charset="0"/>
              </a:rPr>
              <a:t>Four levels of paging hierarchy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>
                <a:latin typeface="Helvetica" panose="020b0604020202020204" pitchFamily="34" charset="0"/>
              </a:rPr>
              <a:t>Can also use PAE so virtual addresses are 48 bits and physical addresses are 52 bits</a:t>
            </a:r>
          </a:p>
        </p:txBody>
      </p:sp>
      <p:pic>
        <p:nvPicPr>
          <p:cNvPr id="68612" name="Picture 2" descr="8_25.pdf">
            <a:extLst>
              <a:ext uri="{FF2B5EF4-FFF2-40B4-BE49-F238E27FC236}">
                <a16:creationId xmlns:a16="http://schemas.microsoft.com/office/drawing/2014/main" xmlns="" id="{BDCE453A-1476-4754-9D6F-16790CEC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0938" y="4108450"/>
            <a:ext cx="72834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0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xmlns="" id="{E9E9CEB5-71D0-4017-B08A-E02B75FA0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3438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Example: ARM Architecture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xmlns="" id="{50CE6398-8797-4635-8426-2FD70A2B2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10" y="1169988"/>
            <a:ext cx="3522728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defPPr>
              <a:defRPr lang="en-US"/>
            </a:defPPr>
            <a:lvl1pPr marL="488950" indent="-4889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1060450" indent="-40798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>
                <a:latin typeface="Helvetica" panose="020b0604020202020204" pitchFamily="34" charset="0"/>
              </a:rPr>
              <a:t>Dominant mobile platform chip (Apple iOS and Google Android devices for example)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>
                <a:latin typeface="Helvetica" panose="020b0604020202020204" pitchFamily="34" charset="0"/>
              </a:rPr>
              <a:t>Modern, energy efficient, 32-bit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>
                <a:latin typeface="Helvetica" panose="020b0604020202020204" pitchFamily="34" charset="0"/>
              </a:rPr>
              <a:t>4 KB and 16 KB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>
                <a:latin typeface="Helvetica" panose="020b0604020202020204" pitchFamily="34" charset="0"/>
              </a:rPr>
              <a:t>1 MB and 16 MB pages (termed </a:t>
            </a:r>
            <a:r>
              <a:rPr kumimoji="1" lang="en-US" altLang="en-US" b="1">
                <a:solidFill>
                  <a:srgbClr val="006699"/>
                </a:solidFill>
                <a:latin typeface="+mj-lt"/>
              </a:rPr>
              <a:t>sections</a:t>
            </a:r>
            <a:r>
              <a:rPr kumimoji="1" lang="en-US" altLang="en-US" sz="1600">
                <a:latin typeface="Helvetica" panose="020b0604020202020204" pitchFamily="34" charset="0"/>
              </a:rPr>
              <a:t>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>
                <a:latin typeface="Helvetica" panose="020b0604020202020204" pitchFamily="34" charset="0"/>
              </a:rPr>
              <a:t>One-level paging for sections, two-level for smaller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>
                <a:latin typeface="Helvetica" panose="020b0604020202020204" pitchFamily="34" charset="0"/>
              </a:rPr>
              <a:t>Two levels of TLBs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itchFamily="34" charset="0"/>
              <a:buChar char="•"/>
            </a:pPr>
            <a:r>
              <a:rPr kumimoji="1" lang="en-US" altLang="en-US" sz="1600">
                <a:latin typeface="Helvetica" panose="020b0604020202020204" pitchFamily="34" charset="0"/>
              </a:rPr>
              <a:t>Outer level has two micro TLBs (one data, one instruction)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itchFamily="34" charset="0"/>
              <a:buChar char="•"/>
            </a:pPr>
            <a:r>
              <a:rPr kumimoji="1" lang="en-US" altLang="en-US" sz="1600">
                <a:latin typeface="Helvetica" panose="020b0604020202020204" pitchFamily="34" charset="0"/>
              </a:rPr>
              <a:t>Inner is single main TLB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itchFamily="34" charset="0"/>
              <a:buChar char="•"/>
            </a:pPr>
            <a:r>
              <a:rPr kumimoji="1" lang="en-US" altLang="en-US" sz="1600">
                <a:latin typeface="Helvetica" panose="020b0604020202020204" pitchFamily="34" charset="0"/>
              </a:rPr>
              <a:t>First inner is checked, on miss outers are checked, and on miss page table walk performed by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1600">
              <a:latin typeface="Helvetica" panose="020b0604020202020204" pitchFamily="34" charset="0"/>
            </a:endParaRPr>
          </a:p>
        </p:txBody>
      </p:sp>
      <p:pic>
        <p:nvPicPr>
          <p:cNvPr id="69636" name="Picture 1" descr="8_26.pdf">
            <a:extLst>
              <a:ext uri="{FF2B5EF4-FFF2-40B4-BE49-F238E27FC236}">
                <a16:creationId xmlns:a16="http://schemas.microsoft.com/office/drawing/2014/main" xmlns="" id="{3DED2F29-124C-4CCE-957C-91AC27FE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0400" y="1576388"/>
            <a:ext cx="41005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0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xmlns="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9</a:t>
            </a:r>
          </a:p>
        </p:txBody>
      </p:sp>
    </p:spTree>
  </p:cSld>
  <p:clrMapOvr>
    <a:masterClrMapping/>
  </p:clrMapOvr>
  <p:transition/>
  <p:timing/>
</p:sld>
</file>

<file path=ppt/slides/slide10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3BCD139-3A6D-4B81-8226-0503E6A6358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06450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10:  Virtual Memory</a:t>
            </a:r>
          </a:p>
        </p:txBody>
      </p:sp>
    </p:spTree>
  </p:cSld>
  <p:clrMapOvr>
    <a:masterClrMapping/>
  </p:clrMapOvr>
  <p:transition/>
  <p:timing/>
</p:sld>
</file>

<file path=ppt/slides/slide10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0B1EC99-547A-4C3C-A7EB-2C649B5A3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32587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/>
              <a:t>Chapter 10:  Virtual Memory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A23357C-07C3-4F42-A857-16101A8BADC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123950"/>
            <a:ext cx="7704137" cy="4530725"/>
          </a:xfrm>
        </p:spPr>
        <p:txBody>
          <a:bodyPr/>
          <a:lstStyle/>
          <a:p>
            <a:r>
              <a:rPr lang="en-US" altLang="en-US"/>
              <a:t>Background</a:t>
            </a:r>
          </a:p>
          <a:p>
            <a:r>
              <a:rPr lang="en-US" altLang="en-US"/>
              <a:t>Demand Paging</a:t>
            </a:r>
          </a:p>
          <a:p>
            <a:r>
              <a:rPr lang="en-US" altLang="en-US"/>
              <a:t>Copy-on-Write</a:t>
            </a:r>
          </a:p>
          <a:p>
            <a:r>
              <a:rPr lang="en-US" altLang="en-US"/>
              <a:t>Page Replacement</a:t>
            </a:r>
          </a:p>
          <a:p>
            <a:r>
              <a:rPr lang="en-US" altLang="en-US"/>
              <a:t>Allocation of Frames </a:t>
            </a:r>
          </a:p>
          <a:p>
            <a:r>
              <a:rPr lang="en-US" altLang="en-US"/>
              <a:t>Thrashing</a:t>
            </a:r>
          </a:p>
          <a:p>
            <a:r>
              <a:rPr lang="en-US" altLang="en-US"/>
              <a:t>Memory-Mapped Files</a:t>
            </a:r>
          </a:p>
          <a:p>
            <a:r>
              <a:rPr lang="en-US" altLang="en-US"/>
              <a:t>Allocating Kernel Memory</a:t>
            </a:r>
          </a:p>
          <a:p>
            <a:r>
              <a:rPr lang="en-US" altLang="en-US"/>
              <a:t>Other Considerations</a:t>
            </a:r>
          </a:p>
          <a:p>
            <a:r>
              <a:rPr lang="en-US" altLang="en-US"/>
              <a:t>Operating-System Examples</a:t>
            </a:r>
          </a:p>
        </p:txBody>
      </p:sp>
    </p:spTree>
  </p:cSld>
  <p:clrMapOvr>
    <a:masterClrMapping/>
  </p:clrMapOvr>
  <p:transition/>
  <p:timing/>
</p:sld>
</file>

<file path=ppt/slides/slide10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1FEDD64-E96D-422A-9610-4377FD8A0D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D0ECAB6-8759-48BC-9C7C-1E9AB98510F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49085" y="1233488"/>
            <a:ext cx="7781731" cy="4530725"/>
          </a:xfrm>
        </p:spPr>
        <p:txBody>
          <a:bodyPr/>
          <a:lstStyle/>
          <a:p>
            <a:r>
              <a:rPr lang="en-US" altLang="en-US"/>
              <a:t>Define virtual memory and describe its benefits.</a:t>
            </a:r>
          </a:p>
          <a:p>
            <a:r>
              <a:rPr lang="en-US" altLang="en-US"/>
              <a:t>Illustrate how pages are loaded into memory using demand paging.</a:t>
            </a:r>
          </a:p>
          <a:p>
            <a:r>
              <a:rPr lang="en-US" altLang="en-US"/>
              <a:t>Apply the FIFO, optimal, and  LRU page-replacement algorithms.</a:t>
            </a:r>
          </a:p>
          <a:p>
            <a:r>
              <a:rPr lang="en-US" altLang="en-US"/>
              <a:t>Describe the working set of a process, and explain how it is related to program locality.</a:t>
            </a:r>
          </a:p>
          <a:p>
            <a:r>
              <a:rPr lang="en-US" altLang="en-US"/>
              <a:t>Describe how Linux, Windows 10, and Solaris manage virtual memory.</a:t>
            </a:r>
          </a:p>
          <a:p>
            <a:r>
              <a:rPr lang="en-US" altLang="en-US"/>
              <a:t>Design a virtual memory manager simulation in the C programming language.</a:t>
            </a:r>
          </a:p>
          <a:p>
            <a:endParaRPr lang="en-US" altLang="en-US"/>
          </a:p>
        </p:txBody>
      </p:sp>
    </p:spTree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xmlns="" id="{F368CA74-5723-4606-85F5-095271A5A3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Basic Facts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xmlns="" id="{7CA9EB25-8907-4C31-9562-78429BD390F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65188" y="1217613"/>
            <a:ext cx="7635000" cy="4400550"/>
          </a:xfrm>
        </p:spPr>
        <p:txBody>
          <a:bodyPr/>
          <a:lstStyle/>
          <a:p>
            <a:r>
              <a:rPr lang="en-US" altLang="en-US"/>
              <a:t>If graph contains no cycles </a:t>
            </a:r>
            <a:r>
              <a:rPr lang="en-US" altLang="en-US">
                <a:sym typeface="Symbol" panose="05050102010706020507" pitchFamily="18" charset="2"/>
              </a:rPr>
              <a:t> no deadlock</a:t>
            </a:r>
          </a:p>
          <a:p>
            <a:r>
              <a:rPr lang="en-US" altLang="en-US">
                <a:sym typeface="Symbol" panose="05050102010706020507" pitchFamily="18" charset="2"/>
              </a:rPr>
              <a:t>If graph contains a cycle 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if only one instance per resource type, then deadlock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if several instances per resource type, possibility of deadlock</a:t>
            </a:r>
          </a:p>
        </p:txBody>
      </p:sp>
    </p:spTree>
  </p:cSld>
  <p:clrMapOvr>
    <a:masterClrMapping/>
  </p:clrMapOvr>
  <p:transition/>
  <p:timing/>
</p:sld>
</file>

<file path=ppt/slides/slide1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CCC7638-093C-4CC4-960F-79B01FBE9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Background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8BAF45D-7AF6-46D9-974E-C552BF29A15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49087" y="1195229"/>
            <a:ext cx="7744408" cy="4530725"/>
          </a:xfrm>
        </p:spPr>
        <p:txBody>
          <a:bodyPr/>
          <a:lstStyle/>
          <a:p>
            <a:r>
              <a:rPr lang="en-US" altLang="en-US"/>
              <a:t>Code needs to be in memory to execute, but entire program rarely used</a:t>
            </a:r>
          </a:p>
          <a:p>
            <a:pPr lvl="1"/>
            <a:r>
              <a:rPr lang="en-US" altLang="en-US"/>
              <a:t>Error code, unusual routines, large data structures</a:t>
            </a:r>
          </a:p>
          <a:p>
            <a:r>
              <a:rPr lang="en-US" altLang="en-US"/>
              <a:t>Entire program code not needed at same time</a:t>
            </a:r>
          </a:p>
          <a:p>
            <a:r>
              <a:rPr lang="en-US" altLang="en-US"/>
              <a:t>Consider ability to execute partially-loaded program</a:t>
            </a:r>
          </a:p>
          <a:p>
            <a:pPr lvl="1"/>
            <a:r>
              <a:rPr lang="en-US" altLang="en-US"/>
              <a:t>Program no longer constrained by limits of physical memory</a:t>
            </a:r>
          </a:p>
          <a:p>
            <a:pPr lvl="1"/>
            <a:r>
              <a:rPr lang="en-US" altLang="en-US"/>
              <a:t>Each program takes less memory while running -&gt; more programs run at the same time</a:t>
            </a:r>
          </a:p>
          <a:p>
            <a:pPr lvl="2"/>
            <a:r>
              <a:rPr lang="en-US" altLang="en-US"/>
              <a:t>Increased CPU utilization and throughput with no increase in response time or turnaround time</a:t>
            </a:r>
          </a:p>
          <a:p>
            <a:pPr lvl="1"/>
            <a:r>
              <a:rPr lang="en-US" altLang="en-US"/>
              <a:t>Less I/O needed to load or swap programs into memory -&gt; each user program runs faster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  <p:transition/>
  <p:timing/>
</p:sld>
</file>

<file path=ppt/slides/slide1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BD8A388-8E27-4EE5-81A8-60463D778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Virtual memory 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C522901F-947A-433D-9A89-77363C3CEF9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8417" y="1231579"/>
            <a:ext cx="7679094" cy="4529138"/>
          </a:xfrm>
        </p:spPr>
        <p:txBody>
          <a:bodyPr/>
          <a:lstStyle/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Virtual memory </a:t>
            </a:r>
            <a:r>
              <a:rPr lang="en-US" altLang="en-US"/>
              <a:t>– separation of user logical memory from physical memory</a:t>
            </a:r>
          </a:p>
          <a:p>
            <a:pPr lvl="1"/>
            <a:r>
              <a:rPr lang="en-US" altLang="en-US"/>
              <a:t>Only part of the program needs to be in memory for execution</a:t>
            </a:r>
          </a:p>
          <a:p>
            <a:pPr lvl="1"/>
            <a:r>
              <a:rPr lang="en-US" altLang="en-US"/>
              <a:t>Logical address space can therefore be much larger than physical address space</a:t>
            </a:r>
          </a:p>
          <a:p>
            <a:pPr lvl="1"/>
            <a:r>
              <a:rPr lang="en-US" altLang="en-US"/>
              <a:t>Allows address spaces to be shared by several processes</a:t>
            </a:r>
          </a:p>
          <a:p>
            <a:pPr lvl="1"/>
            <a:r>
              <a:rPr lang="en-US" altLang="en-US"/>
              <a:t>Allows for more efficient process creation</a:t>
            </a:r>
          </a:p>
          <a:p>
            <a:pPr lvl="1"/>
            <a:r>
              <a:rPr lang="en-US" altLang="en-US"/>
              <a:t>More programs running concurrently</a:t>
            </a:r>
          </a:p>
          <a:p>
            <a:pPr lvl="1"/>
            <a:r>
              <a:rPr lang="en-US" altLang="en-US"/>
              <a:t>Less I/O needed to load or swap processes</a:t>
            </a:r>
          </a:p>
          <a:p>
            <a:endParaRPr lang="en-US" altLang="en-US" sz="1600"/>
          </a:p>
        </p:txBody>
      </p:sp>
    </p:spTree>
  </p:cSld>
  <p:clrMapOvr>
    <a:masterClrMapping/>
  </p:clrMapOvr>
  <p:transition/>
  <p:timing/>
</p:sld>
</file>

<file path=ppt/slides/slide1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D98FEA7-C7CA-4225-97D5-87D05E0B6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Virtual memory 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EAA72FA-32BB-4333-A973-F0773984BC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8417" y="1244666"/>
            <a:ext cx="7688424" cy="4529138"/>
          </a:xfrm>
        </p:spPr>
        <p:txBody>
          <a:bodyPr/>
          <a:lstStyle/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Virtual address space</a:t>
            </a:r>
            <a:r>
              <a:rPr lang="en-US" altLang="en-US"/>
              <a:t> – logical view of how process is stored in memory</a:t>
            </a:r>
          </a:p>
          <a:p>
            <a:pPr lvl="1"/>
            <a:r>
              <a:rPr lang="en-US" altLang="en-US"/>
              <a:t>Usually start at address 0, contiguous addresses until end of space</a:t>
            </a:r>
          </a:p>
          <a:p>
            <a:pPr lvl="1"/>
            <a:r>
              <a:rPr lang="en-US" altLang="en-US"/>
              <a:t>Meanwhile, physical memory organized in page frames</a:t>
            </a:r>
          </a:p>
          <a:p>
            <a:pPr lvl="1"/>
            <a:r>
              <a:rPr lang="en-US" altLang="en-US"/>
              <a:t>MMU must map logical to physical</a:t>
            </a:r>
          </a:p>
          <a:p>
            <a:r>
              <a:rPr lang="en-US" altLang="en-US"/>
              <a:t>Virtual memory can be implemented via:</a:t>
            </a:r>
          </a:p>
          <a:p>
            <a:pPr lvl="1"/>
            <a:r>
              <a:rPr lang="en-US" altLang="en-US"/>
              <a:t>Demand paging </a:t>
            </a:r>
          </a:p>
          <a:p>
            <a:pPr lvl="1"/>
            <a:r>
              <a:rPr lang="en-US" altLang="en-US"/>
              <a:t>Demand segmentation</a:t>
            </a:r>
          </a:p>
        </p:txBody>
      </p:sp>
    </p:spTree>
  </p:cSld>
  <p:clrMapOvr>
    <a:masterClrMapping/>
  </p:clrMapOvr>
  <p:transition/>
  <p:timing/>
</p:sld>
</file>

<file path=ppt/slides/slide1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8334937-C42E-4E7B-B0E3-358B7E808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5713" y="216162"/>
            <a:ext cx="8080375" cy="608013"/>
          </a:xfrm>
        </p:spPr>
        <p:txBody>
          <a:bodyPr/>
          <a:lstStyle/>
          <a:p>
            <a:pPr eaLnBrk="1" hangingPunct="1"/>
            <a:r>
              <a:rPr lang="en-US" altLang="en-US" sz="2400"/>
              <a:t>Virtual Memory That is Larger Than Physical Memory</a:t>
            </a:r>
          </a:p>
        </p:txBody>
      </p:sp>
      <p:pic>
        <p:nvPicPr>
          <p:cNvPr id="10243" name="Picture 4" descr="B:\os-book\os10-dir\Slides-WORK-area\Figures-dir\ch10\JPG-dir\10_01.jpg">
            <a:extLst>
              <a:ext uri="{FF2B5EF4-FFF2-40B4-BE49-F238E27FC236}">
                <a16:creationId xmlns:a16="http://schemas.microsoft.com/office/drawing/2014/main" id="{75959D58-FD0D-4362-987B-001456C2B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0700" y="1457325"/>
            <a:ext cx="5459413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0F0B8DB-E097-4BE3-81BB-00866E68F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232199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/>
              <a:t>Virtual-address Space</a:t>
            </a:r>
          </a:p>
        </p:txBody>
      </p:sp>
      <p:pic>
        <p:nvPicPr>
          <p:cNvPr id="11267" name="Picture 5">
            <a:extLst>
              <a:ext uri="{FF2B5EF4-FFF2-40B4-BE49-F238E27FC236}">
                <a16:creationId xmlns:a16="http://schemas.microsoft.com/office/drawing/2014/main" id="{E67654BE-83C9-4844-8B55-CE9FFDB0F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6600" y="1274763"/>
            <a:ext cx="20637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3">
            <a:extLst>
              <a:ext uri="{FF2B5EF4-FFF2-40B4-BE49-F238E27FC236}">
                <a16:creationId xmlns:a16="http://schemas.microsoft.com/office/drawing/2014/main" id="{2B1431A7-1D96-4E21-A5C9-CBD53450B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119188"/>
            <a:ext cx="4404599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defPPr>
              <a:defRPr lang="en-US"/>
            </a:defPPr>
            <a:lvl1pPr marL="488950" indent="-4889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1060450" indent="-40798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550988" indent="-32543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>
                <a:latin typeface="Helvetica" panose="020b0604020202020204" pitchFamily="34" charset="0"/>
              </a:rPr>
              <a:t>Usually design logical address space for stack to start at Max logical address and grow “down” while heap grows “up”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itchFamily="34" charset="0"/>
              <a:buChar char="•"/>
            </a:pPr>
            <a:r>
              <a:rPr kumimoji="1" lang="en-US" altLang="en-US" sz="1600">
                <a:latin typeface="Helvetica" panose="020b0604020202020204" pitchFamily="34" charset="0"/>
              </a:rPr>
              <a:t>Maximizes address space use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itchFamily="34" charset="0"/>
              <a:buChar char="•"/>
            </a:pPr>
            <a:r>
              <a:rPr kumimoji="1" lang="en-US" altLang="en-US" sz="1600">
                <a:latin typeface="Helvetica" panose="020b0604020202020204" pitchFamily="34" charset="0"/>
              </a:rPr>
              <a:t>Unused address space between the two is hole</a:t>
            </a:r>
          </a:p>
          <a:p>
            <a:pPr lvl="2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</a:pPr>
            <a:r>
              <a:rPr kumimoji="1" lang="en-US" altLang="en-US" sz="1600">
                <a:latin typeface="Helvetica" panose="020b0604020202020204" pitchFamily="34" charset="0"/>
              </a:rPr>
              <a:t>No physical memory needed until heap or stack grows to a given new page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>
                <a:latin typeface="Helvetica" panose="020b0604020202020204" pitchFamily="34" charset="0"/>
              </a:rPr>
              <a:t>Enables </a:t>
            </a:r>
            <a:r>
              <a:rPr kumimoji="1" lang="en-US" altLang="en-US" sz="1600" b="1">
                <a:solidFill>
                  <a:srgbClr val="006699"/>
                </a:solidFill>
                <a:latin typeface="+mj-lt"/>
              </a:rPr>
              <a:t>sparse</a:t>
            </a:r>
            <a:r>
              <a:rPr kumimoji="1" lang="en-US" altLang="en-US" sz="1600" b="1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1600">
                <a:latin typeface="Helvetica" panose="020b0604020202020204" pitchFamily="34" charset="0"/>
              </a:rPr>
              <a:t>address spaces with holes left for growth, dynamically linked libraries, etc.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>
                <a:latin typeface="Helvetica" panose="020b0604020202020204" pitchFamily="34" charset="0"/>
              </a:rPr>
              <a:t>System libraries shared via mapping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>
                <a:latin typeface="Helvetica" panose="020b0604020202020204" pitchFamily="34" charset="0"/>
              </a:rPr>
              <a:t>Shared memory by mapping pages read-write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>
                <a:latin typeface="Helvetica" panose="020b0604020202020204" pitchFamily="34" charset="0"/>
              </a:rPr>
              <a:t>Pages can be shared during </a:t>
            </a:r>
            <a:r>
              <a:rPr kumimoji="1"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kumimoji="1" lang="en-US" altLang="en-US" sz="1600">
                <a:latin typeface="Helvetica" panose="020b0604020202020204" pitchFamily="34" charset="0"/>
                <a:cs typeface="Courier New" panose="02070309020205020404" pitchFamily="49" charset="0"/>
              </a:rPr>
              <a:t>, speeding process creation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r>
              <a:rPr kumimoji="1" lang="en-US" altLang="en-US" sz="1600">
                <a:latin typeface="Helvetica" panose="020b0604020202020204" pitchFamily="34" charset="0"/>
              </a:rPr>
              <a:t> 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endParaRPr kumimoji="1"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  <p:transition/>
  <p:timing/>
</p:sld>
</file>

<file path=ppt/slides/slide1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82E1AA8-C0F1-47D6-90C4-29E3C8F7FB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3656" y="235568"/>
            <a:ext cx="7561262" cy="576262"/>
          </a:xfrm>
        </p:spPr>
        <p:txBody>
          <a:bodyPr/>
          <a:lstStyle/>
          <a:p>
            <a:pPr eaLnBrk="1" hangingPunct="1"/>
            <a:r>
              <a:rPr lang="en-US" altLang="en-US"/>
              <a:t>Shared Library Using Virtual Memory</a:t>
            </a:r>
          </a:p>
        </p:txBody>
      </p:sp>
      <p:pic>
        <p:nvPicPr>
          <p:cNvPr id="12291" name="Picture 6">
            <a:extLst>
              <a:ext uri="{FF2B5EF4-FFF2-40B4-BE49-F238E27FC236}">
                <a16:creationId xmlns:a16="http://schemas.microsoft.com/office/drawing/2014/main" id="{C513F0E0-9020-4F02-8008-BA6516EC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0225" y="1404938"/>
            <a:ext cx="6070600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F69F4A5-E6CB-4B0B-8299-F4A8C1CEF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Demand Paging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FD2BC1A3-DFC6-4D60-B5FB-EA52511A2FA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9756" y="1261355"/>
            <a:ext cx="7604158" cy="5097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/>
              <a:t>Or bring a page into memory 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/>
              <a:t>Similar to paging system with swapping (diagram on right)</a:t>
            </a:r>
          </a:p>
          <a:p>
            <a:pPr>
              <a:lnSpc>
                <a:spcPct val="90000"/>
              </a:lnSpc>
            </a:pPr>
            <a:r>
              <a:rPr lang="en-US" altLang="en-US"/>
              <a:t>Page is needed </a:t>
            </a:r>
            <a:r>
              <a:rPr lang="en-US" altLang="en-US">
                <a:sym typeface="Symbol" panose="05050102010706020507" pitchFamily="18" charset="2"/>
              </a:rPr>
              <a:t> reference to it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invalid reference </a:t>
            </a:r>
            <a:r>
              <a:rPr lang="en-US" altLang="en-US">
                <a:sym typeface="Symbol" panose="05050102010706020507" pitchFamily="18" charset="2"/>
              </a:rPr>
              <a:t> abort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not-in-memory  bring to memory</a:t>
            </a: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Lazy swapper </a:t>
            </a:r>
            <a:r>
              <a:rPr lang="en-US" altLang="en-US">
                <a:sym typeface="Symbol" panose="05050102010706020507" pitchFamily="18" charset="2"/>
              </a:rPr>
              <a:t>– never swaps a page into memory unless page will be needed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Swapper that deals with pages is a </a:t>
            </a:r>
            <a:r>
              <a:rPr lang="en-US" altLang="en-US" b="1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pager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b="1">
              <a:solidFill>
                <a:srgbClr val="006699"/>
              </a:solidFill>
              <a:latin typeface="+mj-lt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  <p:timing/>
</p:sld>
</file>

<file path=ppt/slides/slide1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C06DF40-C8BE-4D63-864C-842E26CBB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Demand Paging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FA26912-DDBD-4FE1-BFA7-E72BE4D7C08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9754" y="1303338"/>
            <a:ext cx="4049745" cy="5351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/>
              <a:t>Or bring a page into memory 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/>
              <a:t>Similar to paging system with swapping (diagram on right)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>
              <a:sym typeface="Symbol" panose="05050102010706020507" pitchFamily="18" charset="2"/>
            </a:endParaRPr>
          </a:p>
        </p:txBody>
      </p:sp>
      <p:pic>
        <p:nvPicPr>
          <p:cNvPr id="14340" name="Picture 4" descr="9">
            <a:extLst>
              <a:ext uri="{FF2B5EF4-FFF2-40B4-BE49-F238E27FC236}">
                <a16:creationId xmlns:a16="http://schemas.microsoft.com/office/drawing/2014/main" id="{A3D70552-8B37-46D6-A4A0-489B357F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2675" y="1701800"/>
            <a:ext cx="3878263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264511C-9394-4FB0-8A88-DD12566F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/>
              <a:t>Basic Concepts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5F816111-C06D-4FA2-86A2-9368F11D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6" y="1191243"/>
            <a:ext cx="7697755" cy="4530725"/>
          </a:xfrm>
        </p:spPr>
        <p:txBody>
          <a:bodyPr/>
          <a:lstStyle/>
          <a:p>
            <a:r>
              <a:rPr lang="en-US" altLang="en-US"/>
              <a:t>With swapping, pager guesses which pages will be used before swapping out again</a:t>
            </a:r>
          </a:p>
          <a:p>
            <a:r>
              <a:rPr lang="en-US" altLang="en-US"/>
              <a:t>Instead, pager brings in only those pages into memory</a:t>
            </a:r>
          </a:p>
          <a:p>
            <a:r>
              <a:rPr lang="en-US" altLang="en-US"/>
              <a:t>How to determine that set of pages?</a:t>
            </a:r>
          </a:p>
          <a:p>
            <a:pPr lvl="1"/>
            <a:r>
              <a:rPr lang="en-US" altLang="en-US"/>
              <a:t>Need new MMU functionality to implement demand paging</a:t>
            </a:r>
          </a:p>
          <a:p>
            <a:r>
              <a:rPr lang="en-US" altLang="en-US"/>
              <a:t>If pages needed are already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resident</a:t>
            </a:r>
          </a:p>
          <a:p>
            <a:pPr lvl="1"/>
            <a:r>
              <a:rPr lang="en-US" altLang="en-US"/>
              <a:t>No difference from non demand-paging</a:t>
            </a:r>
          </a:p>
          <a:p>
            <a:r>
              <a:rPr lang="en-US" altLang="en-US"/>
              <a:t>If page needed and not memory resident</a:t>
            </a:r>
          </a:p>
          <a:p>
            <a:pPr lvl="1"/>
            <a:r>
              <a:rPr lang="en-US" altLang="en-US"/>
              <a:t>Need to detect and load the page into memory from storage</a:t>
            </a:r>
          </a:p>
          <a:p>
            <a:pPr lvl="2"/>
            <a:r>
              <a:rPr lang="en-US" altLang="en-US"/>
              <a:t>Without changing program behavior</a:t>
            </a:r>
          </a:p>
          <a:p>
            <a:pPr lvl="2"/>
            <a:r>
              <a:rPr lang="en-US" altLang="en-US"/>
              <a:t>Without programmer needing to change code</a:t>
            </a:r>
          </a:p>
          <a:p>
            <a:endParaRPr lang="en-US" altLang="en-US"/>
          </a:p>
        </p:txBody>
      </p:sp>
    </p:spTree>
  </p:cSld>
  <p:clrMapOvr>
    <a:masterClrMapping/>
  </p:clrMapOvr>
  <p:transition/>
  <p:timing/>
</p:sld>
</file>

<file path=ppt/slides/slide1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D871474-8C29-4C4D-A06C-A16B6A83DC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Valid-Invalid Bit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2DE0254-5503-4CC6-82D6-9AD27FDC128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49086" y="1046163"/>
            <a:ext cx="7688424" cy="5472112"/>
          </a:xfrm>
        </p:spPr>
        <p:txBody>
          <a:bodyPr/>
          <a:lstStyle/>
          <a:p>
            <a:r>
              <a:rPr lang="en-US" altLang="en-US"/>
              <a:t>With each page table entry a valid–invalid bit is associated</a:t>
            </a:r>
            <a:br>
              <a:rPr lang="en-US" altLang="en-US"/>
            </a:br>
            <a:r>
              <a:rPr lang="en-US" altLang="en-US"/>
              <a:t>(</a:t>
            </a:r>
            <a:r>
              <a:rPr lang="en-US" altLang="en-US" b="1">
                <a:solidFill>
                  <a:srgbClr val="FF0000"/>
                </a:solidFill>
              </a:rPr>
              <a:t>v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 in-memory – </a:t>
            </a:r>
            <a:r>
              <a:rPr lang="en-US" altLang="en-US" b="1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memory</a:t>
            </a:r>
            <a:r>
              <a:rPr lang="en-US" altLang="en-US" b="1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resident</a:t>
            </a:r>
            <a:r>
              <a:rPr lang="en-US" altLang="en-US">
                <a:sym typeface="Symbol" panose="05050102010706020507" pitchFamily="18" charset="2"/>
              </a:rPr>
              <a:t>,</a:t>
            </a:r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 not-in-memory)</a:t>
            </a:r>
          </a:p>
          <a:p>
            <a:r>
              <a:rPr lang="en-US" altLang="en-US">
                <a:sym typeface="Symbol" panose="05050102010706020507" pitchFamily="18" charset="2"/>
              </a:rPr>
              <a:t>Initially valid–invalid bit is set to</a:t>
            </a:r>
            <a:r>
              <a:rPr lang="en-US" altLang="en-US" b="1">
                <a:solidFill>
                  <a:srgbClr val="FF0000"/>
                </a:solidFill>
                <a:sym typeface="Symbol" panose="05050102010706020507" pitchFamily="18" charset="2"/>
              </a:rPr>
              <a:t> i </a:t>
            </a:r>
            <a:r>
              <a:rPr lang="en-US" altLang="en-US">
                <a:sym typeface="Symbol" panose="05050102010706020507" pitchFamily="18" charset="2"/>
              </a:rPr>
              <a:t>on all entries</a:t>
            </a:r>
          </a:p>
          <a:p>
            <a:r>
              <a:rPr lang="en-US" altLang="en-US">
                <a:sym typeface="Symbol" panose="05050102010706020507" pitchFamily="18" charset="2"/>
              </a:rPr>
              <a:t>Example of a page table snapshot:</a:t>
            </a:r>
            <a:br>
              <a:rPr lang="en-US" altLang="en-US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endParaRPr lang="en-US" altLang="en-US" sz="800">
              <a:sym typeface="Symbol" panose="05050102010706020507" pitchFamily="18" charset="2"/>
            </a:endParaRPr>
          </a:p>
          <a:p>
            <a:r>
              <a:rPr lang="en-US" altLang="en-US">
                <a:sym typeface="Symbol" panose="05050102010706020507" pitchFamily="18" charset="2"/>
              </a:rPr>
              <a:t>During MMU address translation, if valid–invalid bit in page table entry is</a:t>
            </a:r>
            <a:r>
              <a:rPr lang="en-US" altLang="en-US" b="1">
                <a:solidFill>
                  <a:srgbClr val="FF0000"/>
                </a:solidFill>
                <a:sym typeface="Symbol" panose="05050102010706020507" pitchFamily="18" charset="2"/>
              </a:rPr>
              <a:t> i</a:t>
            </a:r>
            <a:r>
              <a:rPr lang="en-US" altLang="en-US">
                <a:sym typeface="Symbol" panose="05050102010706020507" pitchFamily="18" charset="2"/>
              </a:rPr>
              <a:t>  page fault</a:t>
            </a:r>
          </a:p>
        </p:txBody>
      </p:sp>
      <p:pic>
        <p:nvPicPr>
          <p:cNvPr id="16388" name="Picture 1">
            <a:extLst>
              <a:ext uri="{FF2B5EF4-FFF2-40B4-BE49-F238E27FC236}">
                <a16:creationId xmlns:a16="http://schemas.microsoft.com/office/drawing/2014/main" id="{6076F79C-4BBB-4218-90FB-18A6D83B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0897" y="2623263"/>
            <a:ext cx="2370138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xmlns="" id="{4E6DC195-A097-4489-91F0-0823981969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9663" y="214313"/>
            <a:ext cx="7577137" cy="576262"/>
          </a:xfrm>
        </p:spPr>
        <p:txBody>
          <a:bodyPr/>
          <a:lstStyle/>
          <a:p>
            <a:pPr eaLnBrk="1" hangingPunct="1"/>
            <a:r>
              <a:rPr lang="en-US" altLang="en-US"/>
              <a:t>Methods for Handling Deadlocks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xmlns="" id="{0B1974F3-B27D-4398-888B-6020EB15EEA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82649" y="1198563"/>
            <a:ext cx="7577137" cy="3295650"/>
          </a:xfrm>
        </p:spPr>
        <p:txBody>
          <a:bodyPr/>
          <a:lstStyle/>
          <a:p>
            <a:r>
              <a:rPr lang="en-US" altLang="en-US"/>
              <a:t>Ensure that the system will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never</a:t>
            </a:r>
            <a:r>
              <a:rPr lang="en-US" altLang="en-US"/>
              <a:t> enter a deadlock state:</a:t>
            </a:r>
          </a:p>
          <a:p>
            <a:pPr lvl="1"/>
            <a:r>
              <a:rPr lang="en-US" altLang="en-US"/>
              <a:t>Deadlock prevention</a:t>
            </a:r>
          </a:p>
          <a:p>
            <a:pPr lvl="1"/>
            <a:r>
              <a:rPr lang="en-US" altLang="en-US"/>
              <a:t>Deadlock avoidance</a:t>
            </a:r>
          </a:p>
          <a:p>
            <a:r>
              <a:rPr lang="en-US" altLang="en-US"/>
              <a:t>Allow the system to enter a deadlock state and then recover</a:t>
            </a:r>
          </a:p>
          <a:p>
            <a:r>
              <a:rPr lang="en-US" altLang="en-US"/>
              <a:t>Ignore the problem and pretend that deadlocks never occur in the system.</a:t>
            </a:r>
          </a:p>
        </p:txBody>
      </p:sp>
    </p:spTree>
  </p:cSld>
  <p:clrMapOvr>
    <a:masterClrMapping/>
  </p:clrMapOvr>
  <p:transition/>
  <p:timing/>
</p:sld>
</file>

<file path=ppt/slides/slide1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B154921-491D-443E-816A-3E1D64EAD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143" y="344979"/>
            <a:ext cx="7884368" cy="501650"/>
          </a:xfrm>
        </p:spPr>
        <p:txBody>
          <a:bodyPr/>
          <a:lstStyle/>
          <a:p>
            <a:pPr eaLnBrk="1" hangingPunct="1"/>
            <a:r>
              <a:rPr lang="en-US" altLang="en-US" sz="2400"/>
              <a:t>Page Table When Some Pages Are Not</a:t>
            </a:r>
            <a:br>
              <a:rPr lang="en-US" altLang="en-US" sz="2400"/>
            </a:br>
            <a:r>
              <a:rPr lang="en-US" altLang="en-US" sz="2400"/>
              <a:t>in Main Memory</a:t>
            </a:r>
          </a:p>
        </p:txBody>
      </p:sp>
      <p:pic>
        <p:nvPicPr>
          <p:cNvPr id="17411" name="Picture 2" descr="B:\os-book\os10-dir\Slides-WORK-area\Figures-dir\ch10\JPG-dir\10_04.jpg">
            <a:extLst>
              <a:ext uri="{FF2B5EF4-FFF2-40B4-BE49-F238E27FC236}">
                <a16:creationId xmlns:a16="http://schemas.microsoft.com/office/drawing/2014/main" id="{EE8B21A0-27D4-48EC-AA1E-673C6BCAF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2638" y="1246188"/>
            <a:ext cx="4805362" cy="465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614AF0F-0564-40AA-8F76-6152AC6E0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Steps in Handling Page Fault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63B1E5A-B195-422A-B1B4-080156B3A5F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9755" y="1390261"/>
            <a:ext cx="7707086" cy="4010414"/>
          </a:xfrm>
        </p:spPr>
        <p:txBody>
          <a:bodyPr/>
          <a:lstStyle/>
          <a:p>
            <a:pPr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/>
              <a:t>If there is a reference to a page, first reference to that page will trap to operating system 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>
                <a:sym typeface="Symbol" panose="05050102010706020507" pitchFamily="18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>
                <a:sym typeface="Symbol" panose="05050102010706020507" pitchFamily="18" charset="2"/>
              </a:rPr>
              <a:t>Operating system looks at another table to decide: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/>
              <a:t>Invalid reference </a:t>
            </a:r>
            <a:r>
              <a:rPr lang="en-US" altLang="en-US">
                <a:sym typeface="Symbol" panose="05050102010706020507" pitchFamily="18" charset="2"/>
              </a:rPr>
              <a:t> abort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>
                <a:sym typeface="Symbol" panose="05050102010706020507" pitchFamily="18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>
                <a:sym typeface="Symbol" panose="05050102010706020507" pitchFamily="18" charset="2"/>
              </a:rPr>
              <a:t>Find free frame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>
                <a:sym typeface="Symbol" panose="05050102010706020507" pitchFamily="18" charset="2"/>
              </a:rPr>
              <a:t>Swap page into frame via scheduled disk operation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>
                <a:sym typeface="Symbol" panose="05050102010706020507" pitchFamily="18" charset="2"/>
              </a:rPr>
              <a:t>Reset tables to indicate page now in memory</a:t>
            </a:r>
            <a:br>
              <a:rPr lang="en-US" altLang="en-US">
                <a:sym typeface="Symbol" panose="05050102010706020507" pitchFamily="18" charset="2"/>
              </a:rPr>
            </a:br>
            <a:r>
              <a:rPr lang="en-US" altLang="en-US">
                <a:sym typeface="Symbol" panose="05050102010706020507" pitchFamily="18" charset="2"/>
              </a:rPr>
              <a:t>Set validation bit = </a:t>
            </a:r>
            <a:r>
              <a:rPr lang="en-US" altLang="en-US" b="1">
                <a:solidFill>
                  <a:srgbClr val="FF0000"/>
                </a:solidFill>
                <a:sym typeface="Symbol" panose="05050102010706020507" pitchFamily="18" charset="2"/>
              </a:rPr>
              <a:t>v</a:t>
            </a:r>
            <a:endParaRPr lang="en-US" altLang="en-US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>
                <a:sym typeface="Symbol" panose="05050102010706020507" pitchFamily="18" charset="2"/>
              </a:rPr>
              <a:t>Restart the instruction that caused the page fault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defRPr/>
            </a:pP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  <p:timing/>
</p:sld>
</file>

<file path=ppt/slides/slide1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45744E8-6995-495D-B4E9-CB8155552B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804" y="244899"/>
            <a:ext cx="8515059" cy="576262"/>
          </a:xfrm>
        </p:spPr>
        <p:txBody>
          <a:bodyPr/>
          <a:lstStyle/>
          <a:p>
            <a:pPr eaLnBrk="1" hangingPunct="1"/>
            <a:r>
              <a:rPr lang="en-US" altLang="en-US"/>
              <a:t>Steps in Handling a Page Fault (Cont.)</a:t>
            </a:r>
          </a:p>
        </p:txBody>
      </p:sp>
      <p:pic>
        <p:nvPicPr>
          <p:cNvPr id="19459" name="Picture 4" descr="9">
            <a:extLst>
              <a:ext uri="{FF2B5EF4-FFF2-40B4-BE49-F238E27FC236}">
                <a16:creationId xmlns:a16="http://schemas.microsoft.com/office/drawing/2014/main" id="{4C87B603-A2E7-4FAE-A0CB-D034C608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9900" y="1217613"/>
            <a:ext cx="5800725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6455FCDC-9CE5-4011-94EB-76128581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/>
              <a:t>Aspects of Demand Paging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AAD11580-A239-44B3-BA48-43549630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1239708"/>
            <a:ext cx="7651102" cy="4887912"/>
          </a:xfrm>
        </p:spPr>
        <p:txBody>
          <a:bodyPr/>
          <a:lstStyle/>
          <a:p>
            <a:r>
              <a:rPr lang="en-US" altLang="en-US"/>
              <a:t>Extreme case – start process with </a:t>
            </a:r>
            <a:r>
              <a:rPr lang="en-US" altLang="en-US" i="1"/>
              <a:t>no</a:t>
            </a:r>
            <a:r>
              <a:rPr lang="en-US" altLang="en-US"/>
              <a:t> pages in memory</a:t>
            </a:r>
          </a:p>
          <a:p>
            <a:pPr lvl="1"/>
            <a:r>
              <a:rPr lang="en-US" altLang="en-US"/>
              <a:t>OS sets instruction pointer to first instruction of process, non-memory-resident -&gt; page fault</a:t>
            </a:r>
          </a:p>
          <a:p>
            <a:pPr lvl="1"/>
            <a:r>
              <a:rPr lang="en-US" altLang="en-US"/>
              <a:t>And for every other process pages on first access</a:t>
            </a:r>
          </a:p>
          <a:p>
            <a:pPr lvl="1"/>
            <a:r>
              <a:rPr lang="en-US" altLang="en-US" b="1">
                <a:solidFill>
                  <a:srgbClr val="006699"/>
                </a:solidFill>
                <a:latin typeface="+mj-lt"/>
              </a:rPr>
              <a:t>Pure demand paging</a:t>
            </a:r>
          </a:p>
          <a:p>
            <a:r>
              <a:rPr lang="en-US" altLang="en-US"/>
              <a:t>Actually, a given instruction could access multiple pages -&gt; multiple page faults</a:t>
            </a:r>
          </a:p>
          <a:p>
            <a:pPr lvl="1"/>
            <a:r>
              <a:rPr lang="en-US" altLang="en-US"/>
              <a:t>Consider fetch and decode of instruction which adds 2 numbers from memory and stores result back to memory</a:t>
            </a:r>
          </a:p>
          <a:p>
            <a:pPr lvl="1"/>
            <a:r>
              <a:rPr lang="en-US" altLang="en-US"/>
              <a:t>Pain decreased because of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locality of reference</a:t>
            </a:r>
          </a:p>
          <a:p>
            <a:r>
              <a:rPr lang="en-US" altLang="en-US"/>
              <a:t>Hardware support needed for demand paging</a:t>
            </a:r>
          </a:p>
          <a:p>
            <a:pPr lvl="1"/>
            <a:r>
              <a:rPr lang="en-US" altLang="en-US"/>
              <a:t>Page table with valid / invalid bit</a:t>
            </a:r>
          </a:p>
          <a:p>
            <a:pPr lvl="1"/>
            <a:r>
              <a:rPr lang="en-US" altLang="en-US"/>
              <a:t>Secondary memory (swap device with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swap space</a:t>
            </a:r>
            <a:r>
              <a:rPr lang="en-US" altLang="en-US"/>
              <a:t>)</a:t>
            </a:r>
          </a:p>
          <a:p>
            <a:pPr lvl="1"/>
            <a:r>
              <a:rPr lang="en-US" altLang="en-US"/>
              <a:t>Instruction restart</a:t>
            </a:r>
          </a:p>
        </p:txBody>
      </p:sp>
    </p:spTree>
  </p:cSld>
  <p:clrMapOvr>
    <a:masterClrMapping/>
  </p:clrMapOvr>
  <p:transition/>
  <p:timing/>
</p:sld>
</file>

<file path=ppt/slides/slide1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8DBC94B-798D-408F-B016-8235AA92A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Instruction Restart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09283A3-41F7-4BC9-BF2A-D4DB982A5ED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8418" y="1399891"/>
            <a:ext cx="7432708" cy="4114800"/>
          </a:xfrm>
        </p:spPr>
        <p:txBody>
          <a:bodyPr/>
          <a:lstStyle/>
          <a:p>
            <a:r>
              <a:rPr lang="en-US" altLang="en-US"/>
              <a:t>Consider an instruction that could access several different locations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Block move</a:t>
            </a:r>
            <a:br>
              <a:rPr lang="en-US" altLang="en-US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endParaRPr lang="en-US" altLang="en-US" sz="160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Auto increment/decrement location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Restart the whole operation?</a:t>
            </a:r>
          </a:p>
          <a:p>
            <a:pPr lvl="2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What if source and destination overlap?</a:t>
            </a: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8E395989-C37C-4C8C-8157-9861CCB8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2813" y="2268538"/>
            <a:ext cx="1563687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C1A455AE-86AA-4EA2-9575-6B5ABC9901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Free-Frame List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1D3A033-F636-4DD5-B0D9-B3C0BC32B56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9754" y="1343903"/>
            <a:ext cx="7669764" cy="4114800"/>
          </a:xfrm>
        </p:spPr>
        <p:txBody>
          <a:bodyPr/>
          <a:lstStyle/>
          <a:p>
            <a:r>
              <a:rPr lang="en-US" altLang="en-US"/>
              <a:t>When a page fault occurs, the operating system must bring the desired page from secondary storage into main memory. </a:t>
            </a:r>
          </a:p>
          <a:p>
            <a:r>
              <a:rPr lang="en-US" altLang="en-US"/>
              <a:t>Most operating systems maintain a 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free-frame</a:t>
            </a:r>
            <a:r>
              <a:rPr lang="en-US" altLang="en-US" b="1">
                <a:solidFill>
                  <a:srgbClr val="0070C0"/>
                </a:solidFill>
              </a:rPr>
              <a:t> list</a:t>
            </a:r>
            <a:r>
              <a:rPr lang="en-US" altLang="en-US"/>
              <a:t> -- a pool of free frames for satisfying such requests.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Operating system typically allocate free frames using a technique known as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/>
              <a:t> --  the content of the frames zeroed-out before being allocated.</a:t>
            </a:r>
          </a:p>
          <a:p>
            <a:r>
              <a:rPr lang="en-US" altLang="en-US"/>
              <a:t>When a system starts up, all available memory is placed on the free-frame list. 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22532" name="Picture 2" descr="B:\os-book\os10-dir\Slides-WORK-area\Figures-dir\ch10\JPG-dir\10_06.jpg">
            <a:extLst>
              <a:ext uri="{FF2B5EF4-FFF2-40B4-BE49-F238E27FC236}">
                <a16:creationId xmlns:a16="http://schemas.microsoft.com/office/drawing/2014/main" id="{74C1D426-4DEE-495E-BFD2-9DDD43D1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9208" y="2827988"/>
            <a:ext cx="45466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3106162-FA5D-4204-BC6B-FC492CAB8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8621" y="242727"/>
            <a:ext cx="7869237" cy="576263"/>
          </a:xfrm>
        </p:spPr>
        <p:txBody>
          <a:bodyPr/>
          <a:lstStyle/>
          <a:p>
            <a:pPr eaLnBrk="1" hangingPunct="1"/>
            <a:br>
              <a:rPr lang="en-US" altLang="en-US" sz="3000"/>
            </a:br>
            <a:r>
              <a:rPr lang="en-US" altLang="en-US" sz="3000"/>
              <a:t>Stages in Demand Paging – Worse Case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59FD618-6420-46F8-ADA3-3B84918F6C0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11763" y="1324271"/>
            <a:ext cx="7651101" cy="4849812"/>
          </a:xfrm>
        </p:spPr>
        <p:txBody>
          <a:bodyPr/>
          <a:lstStyle/>
          <a:p>
            <a:pPr>
              <a:buFont typeface="Arial" pitchFamily="34" charset="0"/>
              <a:buAutoNum type="arabicPeriod"/>
              <a:tabLst>
                <a:tab pos="2163763"/>
                <a:tab pos="2855913"/>
              </a:tabLst>
            </a:pPr>
            <a:r>
              <a:rPr lang="en-US" altLang="en-US"/>
              <a:t>Trap to the operating system</a:t>
            </a:r>
          </a:p>
          <a:p>
            <a:pPr>
              <a:buFont typeface="Arial" pitchFamily="34" charset="0"/>
              <a:buAutoNum type="arabicPeriod"/>
              <a:tabLst>
                <a:tab pos="2163763"/>
                <a:tab pos="2855913"/>
              </a:tabLst>
            </a:pPr>
            <a:r>
              <a:rPr lang="en-US" altLang="en-US"/>
              <a:t>Save the user registers and process state</a:t>
            </a:r>
          </a:p>
          <a:p>
            <a:pPr>
              <a:buFont typeface="Arial" pitchFamily="34" charset="0"/>
              <a:buAutoNum type="arabicPeriod"/>
              <a:tabLst>
                <a:tab pos="2163763"/>
                <a:tab pos="2855913"/>
              </a:tabLst>
            </a:pPr>
            <a:r>
              <a:rPr lang="en-US" altLang="en-US"/>
              <a:t>Determine that the interrupt was a page fault</a:t>
            </a:r>
          </a:p>
          <a:p>
            <a:pPr>
              <a:buFont typeface="Arial" pitchFamily="34" charset="0"/>
              <a:buAutoNum type="arabicPeriod"/>
              <a:tabLst>
                <a:tab pos="2163763"/>
                <a:tab pos="2855913"/>
              </a:tabLst>
            </a:pPr>
            <a:r>
              <a:rPr lang="en-US" altLang="en-US"/>
              <a:t>Check that the page reference was legal and determine the location of the page on the disk</a:t>
            </a:r>
          </a:p>
          <a:p>
            <a:pPr>
              <a:buFont typeface="Arial" pitchFamily="34" charset="0"/>
              <a:buAutoNum type="arabicPeriod"/>
              <a:tabLst>
                <a:tab pos="2163763"/>
                <a:tab pos="2855913"/>
              </a:tabLst>
            </a:pPr>
            <a:r>
              <a:rPr lang="en-US" altLang="en-US"/>
              <a:t>Issue a read from the disk to a free frame:</a:t>
            </a:r>
          </a:p>
          <a:p>
            <a:pPr marL="800100" lvl="1" indent="-342900">
              <a:buFont typeface="+mj-lt"/>
              <a:buAutoNum type="alphaLcParenR"/>
              <a:tabLst>
                <a:tab pos="2163763"/>
                <a:tab pos="2855913"/>
              </a:tabLst>
            </a:pPr>
            <a:r>
              <a:rPr lang="en-US" altLang="en-US"/>
              <a:t>Wait in a queue for this device until the read request is serviced</a:t>
            </a:r>
          </a:p>
          <a:p>
            <a:pPr marL="798513" lvl="1" indent="-341313">
              <a:buFont typeface="Arial" pitchFamily="34" charset="0"/>
              <a:buAutoNum type="alphaLcParenR"/>
              <a:tabLst>
                <a:tab pos="2163763"/>
                <a:tab pos="2855913"/>
              </a:tabLst>
            </a:pPr>
            <a:r>
              <a:rPr lang="en-US" altLang="en-US"/>
              <a:t>Wait for the device seek and/or latency time</a:t>
            </a:r>
          </a:p>
          <a:p>
            <a:pPr marL="798513" lvl="1" indent="-341313">
              <a:buFont typeface="Arial" pitchFamily="34" charset="0"/>
              <a:buAutoNum type="alphaLcParenR"/>
              <a:tabLst>
                <a:tab pos="2163763"/>
                <a:tab pos="2855913"/>
              </a:tabLst>
            </a:pPr>
            <a:r>
              <a:rPr lang="en-US" altLang="en-US"/>
              <a:t>Begin the transfer of the page to a free frame</a:t>
            </a:r>
          </a:p>
          <a:p>
            <a:pPr>
              <a:tabLst>
                <a:tab pos="2163763"/>
                <a:tab pos="2855913"/>
              </a:tabLst>
            </a:pP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  <p:timing/>
</p:sld>
</file>

<file path=ppt/slides/slide1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F1F3F51-F06E-4908-B338-588E54F1A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3961" y="238937"/>
            <a:ext cx="7315200" cy="569912"/>
          </a:xfrm>
        </p:spPr>
        <p:txBody>
          <a:bodyPr/>
          <a:lstStyle/>
          <a:p>
            <a:pPr eaLnBrk="1" hangingPunct="1"/>
            <a:r>
              <a:rPr lang="en-US" altLang="en-US"/>
              <a:t>Stages in Demand Paging  (Cont.)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04CF6A9-3B99-4D5B-BF8C-4531B091334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46201" y="1377046"/>
            <a:ext cx="8036541" cy="4849813"/>
          </a:xfrm>
        </p:spPr>
        <p:txBody>
          <a:bodyPr/>
          <a:lstStyle/>
          <a:p>
            <a:pPr>
              <a:buFont typeface="Monotype Sorts" pitchFamily="-84" charset="2"/>
              <a:buAutoNum type="arabicPeriod" startAt="6"/>
              <a:tabLst>
                <a:tab pos="2163763"/>
                <a:tab pos="2855913"/>
              </a:tabLst>
            </a:pPr>
            <a:r>
              <a:rPr lang="en-US" altLang="en-US"/>
              <a:t>  While waiting, allocate the CPU to some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/>
                <a:tab pos="2855913"/>
              </a:tabLst>
            </a:pPr>
            <a:r>
              <a:rPr lang="en-US" altLang="en-US"/>
              <a:t>  Receive an interrupt from the disk I/O subsystem (I/O   completed)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/>
                <a:tab pos="2855913"/>
              </a:tabLst>
            </a:pPr>
            <a:r>
              <a:rPr lang="en-US" altLang="en-US"/>
              <a:t>  Save the registers and process state for the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/>
                <a:tab pos="2855913"/>
              </a:tabLst>
            </a:pPr>
            <a:r>
              <a:rPr lang="en-US" altLang="en-US"/>
              <a:t>  Determine that the interrupt was from the disk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/>
                <a:tab pos="2855913"/>
              </a:tabLst>
            </a:pPr>
            <a:r>
              <a:rPr lang="en-US" altLang="en-US"/>
              <a:t>  Correct the page table and other tables to show page is now in memory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/>
                <a:tab pos="2855913"/>
              </a:tabLst>
            </a:pPr>
            <a:r>
              <a:rPr lang="en-US" altLang="en-US"/>
              <a:t>  Wait for the CPU to be allocated to this process again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/>
                <a:tab pos="2855913"/>
              </a:tabLst>
            </a:pPr>
            <a:r>
              <a:rPr lang="en-US" altLang="en-US"/>
              <a:t>  Restore the user registers, process state, and new page table, and then  </a:t>
            </a:r>
          </a:p>
          <a:p>
            <a:pPr marL="0" indent="0">
              <a:spcBef>
                <a:spcPct val="0"/>
              </a:spcBef>
              <a:buNone/>
              <a:tabLst>
                <a:tab pos="2163763"/>
                <a:tab pos="2855913"/>
              </a:tabLst>
            </a:pPr>
            <a:r>
              <a:rPr lang="en-US" altLang="en-US"/>
              <a:t>        resume the interrupted instruction</a:t>
            </a:r>
          </a:p>
          <a:p>
            <a:pPr>
              <a:tabLst>
                <a:tab pos="2163763"/>
                <a:tab pos="2855913"/>
              </a:tabLst>
            </a:pP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  <p:timing/>
</p:sld>
</file>

<file path=ppt/slides/slide1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49FB98C-679E-4682-BAE7-A7064CABE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4060" y="202036"/>
            <a:ext cx="7272338" cy="611188"/>
          </a:xfrm>
        </p:spPr>
        <p:txBody>
          <a:bodyPr/>
          <a:lstStyle/>
          <a:p>
            <a:pPr eaLnBrk="1" hangingPunct="1"/>
            <a:r>
              <a:rPr lang="en-US" altLang="en-US"/>
              <a:t>Performance of Demand Paging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BF03B7D4-70F1-48B6-8A00-4D9695B1050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49086" y="1119188"/>
            <a:ext cx="7716416" cy="4646612"/>
          </a:xfrm>
        </p:spPr>
        <p:txBody>
          <a:bodyPr/>
          <a:lstStyle/>
          <a:p>
            <a:pPr>
              <a:tabLst>
                <a:tab pos="2163763"/>
                <a:tab pos="2855913"/>
              </a:tabLst>
            </a:pPr>
            <a:r>
              <a:rPr lang="en-US" altLang="en-US"/>
              <a:t>Three major activities</a:t>
            </a:r>
          </a:p>
          <a:p>
            <a:pPr lvl="1">
              <a:tabLst>
                <a:tab pos="2163763"/>
                <a:tab pos="2855913"/>
              </a:tabLst>
            </a:pPr>
            <a:r>
              <a:rPr lang="en-US" altLang="en-US"/>
              <a:t>Service the interrupt – careful coding means just several hundred instructions needed</a:t>
            </a:r>
          </a:p>
          <a:p>
            <a:pPr lvl="1">
              <a:tabLst>
                <a:tab pos="2163763"/>
                <a:tab pos="2855913"/>
              </a:tabLst>
            </a:pPr>
            <a:r>
              <a:rPr lang="en-US" altLang="en-US"/>
              <a:t>Read the page – lots of time</a:t>
            </a:r>
          </a:p>
          <a:p>
            <a:pPr lvl="1">
              <a:tabLst>
                <a:tab pos="2163763"/>
                <a:tab pos="2855913"/>
              </a:tabLst>
            </a:pPr>
            <a:r>
              <a:rPr lang="en-US" altLang="en-US"/>
              <a:t>Restart the process – again just a small amount of time</a:t>
            </a:r>
          </a:p>
          <a:p>
            <a:pPr>
              <a:tabLst>
                <a:tab pos="2163763"/>
                <a:tab pos="2855913"/>
              </a:tabLst>
            </a:pPr>
            <a:r>
              <a:rPr lang="en-US" altLang="en-US"/>
              <a:t>Page Fault Rate 0 </a:t>
            </a:r>
            <a:r>
              <a:rPr lang="en-US" altLang="en-US">
                <a:sym typeface="Symbol" panose="05050102010706020507" pitchFamily="18" charset="2"/>
              </a:rPr>
              <a:t> </a:t>
            </a:r>
            <a:r>
              <a:rPr lang="en-US" altLang="en-US" i="1">
                <a:sym typeface="Symbol" panose="05050102010706020507" pitchFamily="18" charset="2"/>
              </a:rPr>
              <a:t>p</a:t>
            </a:r>
            <a:r>
              <a:rPr lang="en-US" altLang="en-US">
                <a:sym typeface="Symbol" panose="05050102010706020507" pitchFamily="18" charset="2"/>
              </a:rPr>
              <a:t>  1</a:t>
            </a:r>
          </a:p>
          <a:p>
            <a:pPr lvl="1">
              <a:tabLst>
                <a:tab pos="2163763"/>
                <a:tab pos="2855913"/>
              </a:tabLst>
            </a:pPr>
            <a:r>
              <a:rPr lang="en-US" altLang="en-US">
                <a:sym typeface="Symbol" panose="05050102010706020507" pitchFamily="18" charset="2"/>
              </a:rPr>
              <a:t>if </a:t>
            </a:r>
            <a:r>
              <a:rPr lang="en-US" altLang="en-US" i="1">
                <a:sym typeface="Symbol" panose="05050102010706020507" pitchFamily="18" charset="2"/>
              </a:rPr>
              <a:t>p</a:t>
            </a:r>
            <a:r>
              <a:rPr lang="en-US" altLang="en-US">
                <a:sym typeface="Symbol" panose="05050102010706020507" pitchFamily="18" charset="2"/>
              </a:rPr>
              <a:t> = 0 no page faults </a:t>
            </a:r>
          </a:p>
          <a:p>
            <a:pPr lvl="1">
              <a:tabLst>
                <a:tab pos="2163763"/>
                <a:tab pos="2855913"/>
              </a:tabLst>
            </a:pPr>
            <a:r>
              <a:rPr lang="en-US" altLang="en-US">
                <a:sym typeface="Symbol" panose="05050102010706020507" pitchFamily="18" charset="2"/>
              </a:rPr>
              <a:t>if </a:t>
            </a:r>
            <a:r>
              <a:rPr lang="en-US" altLang="en-US" i="1">
                <a:sym typeface="Symbol" panose="05050102010706020507" pitchFamily="18" charset="2"/>
              </a:rPr>
              <a:t>p</a:t>
            </a:r>
            <a:r>
              <a:rPr lang="en-US" altLang="en-US">
                <a:sym typeface="Symbol" panose="05050102010706020507" pitchFamily="18" charset="2"/>
              </a:rPr>
              <a:t> = 1, every reference is a fault</a:t>
            </a:r>
          </a:p>
          <a:p>
            <a:pPr>
              <a:tabLst>
                <a:tab pos="2163763"/>
                <a:tab pos="2855913"/>
              </a:tabLst>
            </a:pPr>
            <a:r>
              <a:rPr lang="en-US" altLang="en-US">
                <a:sym typeface="Symbol" panose="05050102010706020507" pitchFamily="18" charset="2"/>
              </a:rPr>
              <a:t>Effective Access Time (EAT)</a:t>
            </a:r>
          </a:p>
          <a:p>
            <a:pPr>
              <a:buFont typeface="Monotype Sorts" pitchFamily="-84" charset="2"/>
              <a:buNone/>
              <a:tabLst>
                <a:tab pos="2163763"/>
                <a:tab pos="2855913"/>
              </a:tabLst>
            </a:pPr>
            <a:r>
              <a:rPr lang="en-US" altLang="en-US">
                <a:sym typeface="Symbol" panose="05050102010706020507" pitchFamily="18" charset="2"/>
              </a:rPr>
              <a:t>	      EAT = (1 – </a:t>
            </a:r>
            <a:r>
              <a:rPr lang="en-US" altLang="en-US" i="1">
                <a:sym typeface="Symbol" panose="05050102010706020507" pitchFamily="18" charset="2"/>
              </a:rPr>
              <a:t>p</a:t>
            </a:r>
            <a:r>
              <a:rPr lang="en-US" altLang="en-US">
                <a:sym typeface="Symbol" panose="05050102010706020507" pitchFamily="18" charset="2"/>
              </a:rPr>
              <a:t>) x memory access</a:t>
            </a:r>
          </a:p>
          <a:p>
            <a:pPr>
              <a:buFont typeface="Monotype Sorts" pitchFamily="-84" charset="2"/>
              <a:buNone/>
              <a:tabLst>
                <a:tab pos="2163763"/>
                <a:tab pos="2855913"/>
              </a:tabLst>
            </a:pPr>
            <a:r>
              <a:rPr lang="en-US" altLang="en-US">
                <a:sym typeface="Symbol" panose="05050102010706020507" pitchFamily="18" charset="2"/>
              </a:rPr>
              <a:t>                       + </a:t>
            </a:r>
            <a:r>
              <a:rPr lang="en-US" altLang="en-US" i="1">
                <a:sym typeface="Symbol" panose="05050102010706020507" pitchFamily="18" charset="2"/>
              </a:rPr>
              <a:t>p</a:t>
            </a:r>
            <a:r>
              <a:rPr lang="en-US" altLang="en-US">
                <a:sym typeface="Symbol" panose="05050102010706020507" pitchFamily="18" charset="2"/>
              </a:rPr>
              <a:t> (page fault overhead</a:t>
            </a:r>
          </a:p>
          <a:p>
            <a:pPr>
              <a:buFont typeface="Monotype Sorts" pitchFamily="-84" charset="2"/>
              <a:buNone/>
              <a:tabLst>
                <a:tab pos="2163763"/>
                <a:tab pos="2855913"/>
              </a:tabLst>
            </a:pPr>
            <a:r>
              <a:rPr lang="en-US" altLang="en-US">
                <a:sym typeface="Symbol" panose="05050102010706020507" pitchFamily="18" charset="2"/>
              </a:rPr>
              <a:t>	                 + swap page out</a:t>
            </a:r>
          </a:p>
          <a:p>
            <a:pPr>
              <a:buFont typeface="Monotype Sorts" pitchFamily="-84" charset="2"/>
              <a:buNone/>
              <a:tabLst>
                <a:tab pos="2163763"/>
                <a:tab pos="2855913"/>
              </a:tabLst>
            </a:pPr>
            <a:r>
              <a:rPr lang="en-US" altLang="en-US">
                <a:sym typeface="Symbol" panose="05050102010706020507" pitchFamily="18" charset="2"/>
              </a:rPr>
              <a:t>	                 + swap page in )</a:t>
            </a:r>
          </a:p>
          <a:p>
            <a:pPr>
              <a:buFont typeface="Monotype Sorts" pitchFamily="-84" charset="2"/>
              <a:buNone/>
              <a:tabLst>
                <a:tab pos="2163763"/>
                <a:tab pos="2855913"/>
              </a:tabLst>
            </a:pPr>
            <a:r>
              <a:rPr lang="en-US" altLang="en-US">
                <a:sym typeface="Symbol" panose="05050102010706020507" pitchFamily="18" charset="2"/>
              </a:rPr>
              <a:t>				</a:t>
            </a:r>
          </a:p>
        </p:txBody>
      </p:sp>
    </p:spTree>
  </p:cSld>
  <p:clrMapOvr>
    <a:masterClrMapping/>
  </p:clrMapOvr>
  <p:transition/>
  <p:timing/>
</p:sld>
</file>

<file path=ppt/slides/slide1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0E62A0B-D955-48F0-A13C-C90B2C149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085" y="223644"/>
            <a:ext cx="7751762" cy="576262"/>
          </a:xfrm>
        </p:spPr>
        <p:txBody>
          <a:bodyPr/>
          <a:lstStyle/>
          <a:p>
            <a:pPr eaLnBrk="1" hangingPunct="1"/>
            <a:r>
              <a:rPr lang="en-US" altLang="en-US"/>
              <a:t>Demand Paging Example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8756104-BFEE-4B66-8D8E-DC274456D3B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9756" y="1068388"/>
            <a:ext cx="7669762" cy="4849812"/>
          </a:xfrm>
        </p:spPr>
        <p:txBody>
          <a:bodyPr/>
          <a:lstStyle/>
          <a:p>
            <a:pPr>
              <a:tabLst>
                <a:tab pos="1773238"/>
                <a:tab pos="2278063"/>
              </a:tabLst>
            </a:pPr>
            <a:r>
              <a:rPr lang="en-US" altLang="en-US"/>
              <a:t>Memory access time = 200 nanoseconds</a:t>
            </a:r>
          </a:p>
          <a:p>
            <a:pPr>
              <a:tabLst>
                <a:tab pos="1773238"/>
                <a:tab pos="2278063"/>
              </a:tabLst>
            </a:pPr>
            <a:r>
              <a:rPr lang="en-US" altLang="en-US"/>
              <a:t>Average page-fault service time = 8 milliseconds</a:t>
            </a:r>
          </a:p>
          <a:p>
            <a:pPr>
              <a:tabLst>
                <a:tab pos="1773238"/>
                <a:tab pos="2278063"/>
              </a:tabLst>
            </a:pPr>
            <a:r>
              <a:rPr lang="en-US" altLang="en-US"/>
              <a:t>EAT = (1 – p) x 200 + p (8 milliseconds) </a:t>
            </a:r>
          </a:p>
          <a:p>
            <a:pPr>
              <a:buFont typeface="Monotype Sorts" pitchFamily="-84" charset="2"/>
              <a:buNone/>
              <a:tabLst>
                <a:tab pos="1773238"/>
                <a:tab pos="2278063"/>
              </a:tabLst>
            </a:pPr>
            <a:r>
              <a:rPr lang="en-US" altLang="en-US"/>
              <a:t>	        = (1 – p  x 200 + p x 8,000,000 </a:t>
            </a:r>
          </a:p>
          <a:p>
            <a:pPr>
              <a:buFont typeface="Monotype Sorts" pitchFamily="-84" charset="2"/>
              <a:buNone/>
              <a:tabLst>
                <a:tab pos="1773238"/>
                <a:tab pos="2278063"/>
              </a:tabLst>
            </a:pPr>
            <a:r>
              <a:rPr lang="en-US" altLang="en-US"/>
              <a:t>              = 200 + p x 7,999,800</a:t>
            </a:r>
          </a:p>
          <a:p>
            <a:pPr>
              <a:tabLst>
                <a:tab pos="1773238"/>
                <a:tab pos="2278063"/>
              </a:tabLst>
            </a:pPr>
            <a:r>
              <a:rPr lang="en-US" altLang="en-US"/>
              <a:t>If one access out of 1,000 causes a page fault, then</a:t>
            </a:r>
          </a:p>
          <a:p>
            <a:pPr>
              <a:buFont typeface="Monotype Sorts" pitchFamily="-84" charset="2"/>
              <a:buNone/>
              <a:tabLst>
                <a:tab pos="1773238"/>
                <a:tab pos="2278063"/>
              </a:tabLst>
            </a:pPr>
            <a:r>
              <a:rPr lang="en-US" altLang="en-US"/>
              <a:t>         EAT = 8.2 microseconds. </a:t>
            </a:r>
          </a:p>
          <a:p>
            <a:pPr>
              <a:buFont typeface="Monotype Sorts" pitchFamily="-84" charset="2"/>
              <a:buNone/>
              <a:tabLst>
                <a:tab pos="1773238"/>
                <a:tab pos="2278063"/>
              </a:tabLst>
            </a:pPr>
            <a:r>
              <a:rPr lang="en-US" altLang="en-US"/>
              <a:t>      This is a slowdown by a factor of 40!!</a:t>
            </a:r>
          </a:p>
          <a:p>
            <a:pPr>
              <a:tabLst>
                <a:tab pos="1773238"/>
                <a:tab pos="2278063"/>
              </a:tabLst>
            </a:pPr>
            <a:r>
              <a:rPr lang="en-US" altLang="en-US"/>
              <a:t>If want performance degradation &lt; 10 percent</a:t>
            </a:r>
          </a:p>
          <a:p>
            <a:pPr lvl="1">
              <a:tabLst>
                <a:tab pos="1773238"/>
                <a:tab pos="2278063"/>
              </a:tabLst>
            </a:pPr>
            <a:r>
              <a:rPr lang="en-US" altLang="en-US"/>
              <a:t>220 &gt; 200 + 7,999,800 x p</a:t>
            </a:r>
            <a:br>
              <a:rPr lang="en-US" altLang="en-US"/>
            </a:br>
            <a:r>
              <a:rPr lang="en-US" altLang="en-US"/>
              <a:t>20 &gt; 7,999,800 x p</a:t>
            </a:r>
          </a:p>
          <a:p>
            <a:pPr lvl="1">
              <a:tabLst>
                <a:tab pos="1773238"/>
                <a:tab pos="2278063"/>
              </a:tabLst>
            </a:pPr>
            <a:r>
              <a:rPr lang="en-US" altLang="en-US"/>
              <a:t>p &lt; .0000025</a:t>
            </a:r>
          </a:p>
          <a:p>
            <a:pPr lvl="1">
              <a:tabLst>
                <a:tab pos="1773238"/>
                <a:tab pos="2278063"/>
              </a:tabLst>
            </a:pPr>
            <a:r>
              <a:rPr lang="en-US" altLang="en-US"/>
              <a:t>&lt; one page fault in every 400,000 memory accesses</a:t>
            </a:r>
          </a:p>
          <a:p>
            <a:pPr>
              <a:buFont typeface="Monotype Sorts" pitchFamily="-84" charset="2"/>
              <a:buNone/>
              <a:tabLst>
                <a:tab pos="1773238"/>
                <a:tab pos="2278063"/>
              </a:tabLst>
            </a:pPr>
            <a:r>
              <a:rPr lang="en-US" altLang="en-US"/>
              <a:t>	</a:t>
            </a:r>
          </a:p>
        </p:txBody>
      </p:sp>
    </p:spTree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5601" name="Rectangle 1026">
            <a:extLst>
              <a:ext uri="{FF2B5EF4-FFF2-40B4-BE49-F238E27FC236}">
                <a16:creationId xmlns:a16="http://schemas.microsoft.com/office/drawing/2014/main" xmlns="" id="{93884E20-FE6E-43AF-8F05-40E2C3E8F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825" y="226431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/>
              <a:t>Deadlock Prevention</a:t>
            </a:r>
          </a:p>
        </p:txBody>
      </p:sp>
      <p:sp>
        <p:nvSpPr>
          <p:cNvPr id="25602" name="Rectangle 1027">
            <a:extLst>
              <a:ext uri="{FF2B5EF4-FFF2-40B4-BE49-F238E27FC236}">
                <a16:creationId xmlns:a16="http://schemas.microsoft.com/office/drawing/2014/main" xmlns="" id="{248F74CB-A637-4326-83AD-A85531E46B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253773" y="1717511"/>
            <a:ext cx="7237084" cy="3822700"/>
          </a:xfrm>
        </p:spPr>
        <p:txBody>
          <a:bodyPr/>
          <a:lstStyle/>
          <a:p>
            <a:r>
              <a:rPr lang="en-US" altLang="en-US" b="1"/>
              <a:t>Mutual Exclusion</a:t>
            </a:r>
            <a:r>
              <a:rPr lang="en-US" altLang="en-US"/>
              <a:t> – not required for </a:t>
            </a:r>
            <a:r>
              <a:rPr lang="en-US" altLang="en-US" i="1">
                <a:solidFill>
                  <a:srgbClr val="FF0000"/>
                </a:solidFill>
              </a:rPr>
              <a:t>sharable resources </a:t>
            </a:r>
            <a:r>
              <a:rPr lang="en-US" altLang="en-US"/>
              <a:t>(e.g., read-only files); must hold for non-sharable resources</a:t>
            </a:r>
          </a:p>
          <a:p>
            <a:r>
              <a:rPr lang="en-US" altLang="en-US" b="1"/>
              <a:t>Hold and Wait</a:t>
            </a:r>
            <a:r>
              <a:rPr lang="en-US" altLang="en-US"/>
              <a:t> – must guarantee that whenever a thread requests a resource, it does not hold any other resources</a:t>
            </a:r>
          </a:p>
          <a:p>
            <a:pPr lvl="1"/>
            <a:r>
              <a:rPr lang="en-US" altLang="en-US"/>
              <a:t>Require threads to request and be allocated all its resources before it begins execution or allow thread to request resources only when the thread has none allocated to it.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Low resource utilization</a:t>
            </a:r>
            <a:r>
              <a:rPr lang="en-US" altLang="en-US"/>
              <a:t>; starvation possible</a:t>
            </a:r>
          </a:p>
        </p:txBody>
      </p:sp>
      <p:sp>
        <p:nvSpPr>
          <p:cNvPr id="25603" name="Text Box 1028">
            <a:extLst>
              <a:ext uri="{FF2B5EF4-FFF2-40B4-BE49-F238E27FC236}">
                <a16:creationId xmlns:a16="http://schemas.microsoft.com/office/drawing/2014/main" xmlns="" id="{9845B2D7-F006-41D6-8929-1B9EF427F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826" y="1196734"/>
            <a:ext cx="78009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Invalidate one of the four necessary conditions for deadlock:</a:t>
            </a:r>
          </a:p>
        </p:txBody>
      </p:sp>
    </p:spTree>
  </p:cSld>
  <p:clrMapOvr>
    <a:masterClrMapping/>
  </p:clrMapOvr>
  <p:transition/>
  <p:timing/>
</p:sld>
</file>

<file path=ppt/slides/slide1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1B22C3E1-32B8-4B21-A8D6-B3248418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05" y="238159"/>
            <a:ext cx="8229600" cy="576262"/>
          </a:xfrm>
        </p:spPr>
        <p:txBody>
          <a:bodyPr/>
          <a:lstStyle/>
          <a:p>
            <a:r>
              <a:rPr lang="en-US" altLang="en-US"/>
              <a:t>Demand Paging Optimizations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8BEE743C-DD76-4F41-B07D-C4DE4208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53" y="1028700"/>
            <a:ext cx="7567030" cy="5232400"/>
          </a:xfrm>
        </p:spPr>
        <p:txBody>
          <a:bodyPr/>
          <a:lstStyle/>
          <a:p>
            <a:r>
              <a:rPr lang="en-US" altLang="en-US" sz="1600"/>
              <a:t>Swap space I/O faster than file system I/O even if on the same device</a:t>
            </a:r>
          </a:p>
          <a:p>
            <a:pPr lvl="1"/>
            <a:r>
              <a:rPr lang="en-US" altLang="en-US" sz="1600"/>
              <a:t>Swap allocated in larger chunks, less management needed than file system</a:t>
            </a:r>
          </a:p>
          <a:p>
            <a:r>
              <a:rPr lang="en-US" altLang="en-US" sz="1600"/>
              <a:t>Copy entire process image to swap space at process load time</a:t>
            </a:r>
          </a:p>
          <a:p>
            <a:pPr lvl="1"/>
            <a:r>
              <a:rPr lang="en-US" altLang="en-US" sz="1600"/>
              <a:t>Then page in and out of swap space</a:t>
            </a:r>
          </a:p>
          <a:p>
            <a:pPr lvl="1"/>
            <a:r>
              <a:rPr lang="en-US" altLang="en-US" sz="1600"/>
              <a:t>Used in older BSD Unix</a:t>
            </a:r>
          </a:p>
          <a:p>
            <a:r>
              <a:rPr lang="en-US" altLang="en-US" sz="1600"/>
              <a:t>Demand page in from program binary on disk, but discard rather than paging out when freeing frame</a:t>
            </a:r>
          </a:p>
          <a:p>
            <a:pPr lvl="1"/>
            <a:r>
              <a:rPr lang="en-US" altLang="en-US" sz="1600"/>
              <a:t>Used in Solaris and current BSD</a:t>
            </a:r>
          </a:p>
          <a:p>
            <a:pPr lvl="1"/>
            <a:r>
              <a:rPr lang="en-US" altLang="en-US" sz="1600"/>
              <a:t>Still need to write to swap space</a:t>
            </a:r>
          </a:p>
          <a:p>
            <a:pPr lvl="2"/>
            <a:r>
              <a:rPr lang="en-US" altLang="en-US" sz="1600"/>
              <a:t>Pages not associated with a file (like stack and heap) – </a:t>
            </a:r>
            <a:r>
              <a:rPr lang="en-US" altLang="en-US" sz="1600" b="1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sz="1600"/>
              <a:t> </a:t>
            </a:r>
            <a:r>
              <a:rPr lang="en-US" altLang="en-US" sz="1600" b="1">
                <a:solidFill>
                  <a:srgbClr val="3366FF"/>
                </a:solidFill>
              </a:rPr>
              <a:t>memory</a:t>
            </a:r>
          </a:p>
          <a:p>
            <a:pPr lvl="2"/>
            <a:r>
              <a:rPr lang="en-US" altLang="en-US" sz="1600"/>
              <a:t>Pages modified in memory but not yet written back to the file system</a:t>
            </a:r>
          </a:p>
          <a:p>
            <a:r>
              <a:rPr lang="en-US" altLang="en-US" sz="1600"/>
              <a:t>Mobile systems</a:t>
            </a:r>
          </a:p>
          <a:p>
            <a:pPr lvl="1"/>
            <a:r>
              <a:rPr lang="en-US" altLang="en-US" sz="1600"/>
              <a:t>Typically don’t support swapping</a:t>
            </a:r>
          </a:p>
          <a:p>
            <a:pPr lvl="1"/>
            <a:r>
              <a:rPr lang="en-US" altLang="en-US" sz="1600"/>
              <a:t>Instead, demand page from file system and reclaim read-only pages (such as code)</a:t>
            </a:r>
          </a:p>
        </p:txBody>
      </p:sp>
    </p:spTree>
  </p:cSld>
  <p:clrMapOvr>
    <a:masterClrMapping/>
  </p:clrMapOvr>
  <p:transition/>
  <p:timing/>
</p:sld>
</file>

<file path=ppt/slides/slide1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651B988-8DE7-4632-AA41-76D04EF9A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901" y="23738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Copy-on-Write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CA58894-B517-4286-8DD6-C84ED96ED10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9756" y="1106488"/>
            <a:ext cx="7725745" cy="4530725"/>
          </a:xfrm>
        </p:spPr>
        <p:txBody>
          <a:bodyPr/>
          <a:lstStyle/>
          <a:p>
            <a:r>
              <a:rPr lang="en-US" altLang="en-US" sz="1600" b="1">
                <a:solidFill>
                  <a:srgbClr val="006699"/>
                </a:solidFill>
                <a:latin typeface="+mj-lt"/>
              </a:rPr>
              <a:t>Copy-on-Write</a:t>
            </a:r>
            <a:r>
              <a:rPr lang="en-US" altLang="en-US" sz="1600" b="1">
                <a:solidFill>
                  <a:srgbClr val="3366FF"/>
                </a:solidFill>
              </a:rPr>
              <a:t> </a:t>
            </a:r>
            <a:r>
              <a:rPr lang="en-US" altLang="en-US" sz="1600"/>
              <a:t>(COW) allows both parent and child processes to initially </a:t>
            </a:r>
            <a:r>
              <a:rPr lang="en-US" altLang="en-US" sz="1600" b="1" i="1"/>
              <a:t>share</a:t>
            </a:r>
            <a:r>
              <a:rPr lang="en-US" altLang="en-US" sz="1600"/>
              <a:t> the same pages in memory</a:t>
            </a:r>
          </a:p>
          <a:p>
            <a:pPr lvl="1"/>
            <a:r>
              <a:rPr lang="en-US" altLang="en-US" sz="1600"/>
              <a:t>If either process modifies a shared page, only then is the page copied</a:t>
            </a:r>
          </a:p>
          <a:p>
            <a:r>
              <a:rPr lang="en-US" altLang="en-US" sz="1600"/>
              <a:t>COW allows more efficient process creation as only modified pages are copied</a:t>
            </a:r>
          </a:p>
          <a:p>
            <a:r>
              <a:rPr lang="en-US" altLang="en-US" sz="1600"/>
              <a:t>In general, free pages are allocated from a </a:t>
            </a:r>
            <a:r>
              <a:rPr lang="en-US" altLang="en-US" sz="1600" b="1">
                <a:solidFill>
                  <a:srgbClr val="006699"/>
                </a:solidFill>
                <a:latin typeface="+mj-lt"/>
              </a:rPr>
              <a:t>pool</a:t>
            </a:r>
            <a:r>
              <a:rPr lang="en-US" altLang="en-US" sz="1600">
                <a:solidFill>
                  <a:srgbClr val="3366FF"/>
                </a:solidFill>
              </a:rPr>
              <a:t> </a:t>
            </a:r>
            <a:r>
              <a:rPr lang="en-US" altLang="en-US" sz="1600"/>
              <a:t>of </a:t>
            </a:r>
            <a:r>
              <a:rPr lang="en-US" altLang="en-US" sz="1600" b="1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sz="1600" b="1">
                <a:solidFill>
                  <a:srgbClr val="3366FF"/>
                </a:solidFill>
              </a:rPr>
              <a:t> </a:t>
            </a:r>
            <a:r>
              <a:rPr lang="en-US" altLang="en-US" sz="1600"/>
              <a:t>pages</a:t>
            </a:r>
          </a:p>
          <a:p>
            <a:pPr lvl="1"/>
            <a:r>
              <a:rPr lang="en-US" altLang="en-US" sz="1600"/>
              <a:t>Pool should always have free frames for fast demand page execution</a:t>
            </a:r>
          </a:p>
          <a:p>
            <a:pPr lvl="2"/>
            <a:r>
              <a:rPr lang="en-US" altLang="en-US" sz="1600"/>
              <a:t>Don’t want to have to free a frame as well as other processing on page fault</a:t>
            </a:r>
          </a:p>
          <a:p>
            <a:pPr lvl="1"/>
            <a:r>
              <a:rPr lang="en-US" altLang="en-US" sz="1600"/>
              <a:t>Why zero-out a page before allocating it?</a:t>
            </a:r>
          </a:p>
          <a:p>
            <a:r>
              <a:rPr lang="en-US" alt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vfork()</a:t>
            </a:r>
            <a:r>
              <a:rPr lang="en-US" altLang="en-US" sz="1600"/>
              <a:t> variation on </a:t>
            </a: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altLang="en-US" sz="1600"/>
              <a:t>system call has parent suspend and child using copy-on-write address space of parent</a:t>
            </a:r>
          </a:p>
          <a:p>
            <a:pPr lvl="1"/>
            <a:r>
              <a:rPr lang="en-US" altLang="en-US" sz="1600"/>
              <a:t>Designed to have child call </a:t>
            </a: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</a:p>
          <a:p>
            <a:pPr lvl="1"/>
            <a:r>
              <a:rPr lang="en-US" altLang="en-US" sz="1600"/>
              <a:t>Very efficient</a:t>
            </a:r>
          </a:p>
        </p:txBody>
      </p:sp>
    </p:spTree>
  </p:cSld>
  <p:clrMapOvr>
    <a:masterClrMapping/>
  </p:clrMapOvr>
  <p:transition/>
  <p:timing/>
</p:sld>
</file>

<file path=ppt/slides/slide1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8ABE1A7-0079-4C5D-AA2D-D1C316571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6965" y="236344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/>
              <a:t>Before Process 1 Modifies Page C</a:t>
            </a:r>
          </a:p>
        </p:txBody>
      </p:sp>
      <p:pic>
        <p:nvPicPr>
          <p:cNvPr id="29699" name="Picture 4" descr="9">
            <a:extLst>
              <a:ext uri="{FF2B5EF4-FFF2-40B4-BE49-F238E27FC236}">
                <a16:creationId xmlns:a16="http://schemas.microsoft.com/office/drawing/2014/main" id="{BC34FA32-F8B2-44C4-BE2E-AA1E08212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2700" y="1354138"/>
            <a:ext cx="733901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A963B4BF-36A7-4A02-8DD4-DE6998EE7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030" y="231420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/>
              <a:t>After Process 1 Modifies Page C</a:t>
            </a:r>
          </a:p>
        </p:txBody>
      </p:sp>
      <p:pic>
        <p:nvPicPr>
          <p:cNvPr id="30723" name="Picture 4" descr="9">
            <a:extLst>
              <a:ext uri="{FF2B5EF4-FFF2-40B4-BE49-F238E27FC236}">
                <a16:creationId xmlns:a16="http://schemas.microsoft.com/office/drawing/2014/main" id="{C5BC398E-0436-4102-B16B-52CDFD1D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8300" y="1319213"/>
            <a:ext cx="6403975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6C488EA0-8C3D-457E-9DD0-39B979074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7909" y="237771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sz="3000"/>
              <a:t>What Happens if There is no Free Frame?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C4E993E-0F50-409F-A8A7-195A5B940B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8417" y="1133475"/>
            <a:ext cx="7679093" cy="4511675"/>
          </a:xfrm>
        </p:spPr>
        <p:txBody>
          <a:bodyPr/>
          <a:lstStyle/>
          <a:p>
            <a:r>
              <a:rPr lang="en-US" altLang="en-US"/>
              <a:t>Used up by process pages</a:t>
            </a:r>
          </a:p>
          <a:p>
            <a:r>
              <a:rPr lang="en-US" altLang="en-US"/>
              <a:t>Also in demand from the kernel, I/O buffers, etc</a:t>
            </a:r>
            <a:endParaRPr lang="en-US" altLang="en-US"/>
          </a:p>
          <a:p>
            <a:r>
              <a:rPr lang="en-US" altLang="en-US"/>
              <a:t>How much to allocate to each?</a:t>
            </a:r>
          </a:p>
          <a:p>
            <a:r>
              <a:rPr lang="en-US" altLang="en-US"/>
              <a:t>Page replacement – find some page in memory, but not really in use, page it out</a:t>
            </a:r>
          </a:p>
          <a:p>
            <a:pPr lvl="1"/>
            <a:r>
              <a:rPr lang="en-US" altLang="en-US"/>
              <a:t>Algorithm – terminate? swap out? replace the page?</a:t>
            </a:r>
          </a:p>
          <a:p>
            <a:pPr lvl="1"/>
            <a:r>
              <a:rPr lang="en-US" altLang="en-US"/>
              <a:t>Performance – want an algorithm which will result in minimum number of page faults</a:t>
            </a:r>
          </a:p>
          <a:p>
            <a:r>
              <a:rPr lang="en-US" altLang="en-US"/>
              <a:t>Same page may be brought into memory several times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  <p:transition/>
  <p:timing/>
</p:sld>
</file>

<file path=ppt/slides/slide1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9B00CC0E-9E33-4072-9D8C-43E0004757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394" y="235568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/>
              <a:t>Page Replacement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5125108-1B16-48F4-B19C-7A4934EC1D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1394" y="1190625"/>
            <a:ext cx="7724775" cy="4530725"/>
          </a:xfrm>
        </p:spPr>
        <p:txBody>
          <a:bodyPr/>
          <a:lstStyle/>
          <a:p>
            <a:r>
              <a:rPr lang="en-US" altLang="en-US"/>
              <a:t>Prevent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over-allocation</a:t>
            </a:r>
            <a:r>
              <a:rPr lang="en-US" altLang="en-US"/>
              <a:t> of memory by modifying page-fault service routine to include page replacement</a:t>
            </a:r>
          </a:p>
          <a:p>
            <a:r>
              <a:rPr lang="en-US" altLang="en-US"/>
              <a:t>Use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modify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dirty</a:t>
            </a:r>
            <a:r>
              <a:rPr lang="en-US" altLang="en-US"/>
              <a:t>)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bit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/>
              <a:t>to reduce overhead of page transfers – only modified pages are written to disk</a:t>
            </a:r>
          </a:p>
          <a:p>
            <a:r>
              <a:rPr lang="en-US" altLang="en-US"/>
              <a:t>Page replacement completes separation between logical memory and physical memory – large virtual memory can be provided on a smaller physical memory</a:t>
            </a:r>
          </a:p>
        </p:txBody>
      </p:sp>
    </p:spTree>
  </p:cSld>
  <p:clrMapOvr>
    <a:masterClrMapping/>
  </p:clrMapOvr>
  <p:transition/>
  <p:timing/>
</p:sld>
</file>

<file path=ppt/slides/slide1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60E5859-1ADF-409F-B8A3-01A46FD0E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775" y="235568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/>
              <a:t>Need For Page Replacement</a:t>
            </a:r>
          </a:p>
        </p:txBody>
      </p:sp>
      <p:pic>
        <p:nvPicPr>
          <p:cNvPr id="33795" name="Picture 4" descr="B:\os-book\os10-dir\Slides-WORK-area\Figures-dir\ch10\JPG-dir\10_09.jpg">
            <a:extLst>
              <a:ext uri="{FF2B5EF4-FFF2-40B4-BE49-F238E27FC236}">
                <a16:creationId xmlns:a16="http://schemas.microsoft.com/office/drawing/2014/main" id="{74BEFCE0-4636-4163-8B0B-DF7F5FF0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7950" y="1357313"/>
            <a:ext cx="6786563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A23D0E3-2B35-4747-8B9E-6B7BFD7D4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860" y="238161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/>
              <a:t>Basic Page Replacement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6D9B5FA-26B2-48A5-8A7B-413D741468E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8416" y="1122363"/>
            <a:ext cx="7607299" cy="4457700"/>
          </a:xfrm>
        </p:spPr>
        <p:txBody>
          <a:bodyPr/>
          <a:lstStyle/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/>
              <a:t>Find the location of the desired page on disk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/>
              <a:t>Find a free frame:</a:t>
            </a:r>
            <a:br>
              <a:rPr lang="en-US" altLang="en-US"/>
            </a:br>
            <a:r>
              <a:rPr lang="en-US" altLang="en-US"/>
              <a:t>   -  If there is a free frame, use it</a:t>
            </a:r>
            <a:br>
              <a:rPr lang="en-US" altLang="en-US"/>
            </a:br>
            <a:r>
              <a:rPr lang="en-US" altLang="en-US"/>
              <a:t>   -  If there is no free frame, use a page replacement algorithm to select a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victim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frame</a:t>
            </a:r>
            <a:br>
              <a:rPr lang="en-US" altLang="en-US" b="1">
                <a:solidFill>
                  <a:srgbClr val="3366FF"/>
                </a:solidFill>
              </a:rPr>
            </a:br>
            <a:r>
              <a:rPr lang="en-US" altLang="en-US" b="1">
                <a:solidFill>
                  <a:srgbClr val="3366FF"/>
                </a:solidFill>
              </a:rPr>
              <a:t>   </a:t>
            </a:r>
            <a:r>
              <a:rPr lang="en-US" altLang="en-US"/>
              <a:t>-</a:t>
            </a:r>
            <a:r>
              <a:rPr lang="en-US" altLang="en-US" b="1"/>
              <a:t>  </a:t>
            </a:r>
            <a:r>
              <a:rPr lang="en-US" altLang="en-US"/>
              <a:t>Write victim frame to disk if dirty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/>
              <a:t>Bring  the desired page into the (newly) free frame; update the page and frame tables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/>
              <a:t>Continue the process by restarting the instruction that caused the trap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/>
              <a:t> 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/>
              <a:t>Note now potentially 2 page transfers for page fault – increasing EAT</a:t>
            </a:r>
          </a:p>
        </p:txBody>
      </p:sp>
    </p:spTree>
  </p:cSld>
  <p:clrMapOvr>
    <a:masterClrMapping/>
  </p:clrMapOvr>
  <p:transition/>
  <p:timing/>
</p:sld>
</file>

<file path=ppt/slides/slide1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02C4BFB3-B09C-4707-8DF8-9335F3398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2389" y="222868"/>
            <a:ext cx="7664450" cy="576262"/>
          </a:xfrm>
        </p:spPr>
        <p:txBody>
          <a:bodyPr/>
          <a:lstStyle/>
          <a:p>
            <a:pPr eaLnBrk="1" hangingPunct="1"/>
            <a:r>
              <a:rPr lang="en-US" altLang="en-US"/>
              <a:t>Page Replacement</a:t>
            </a:r>
          </a:p>
        </p:txBody>
      </p:sp>
      <p:pic>
        <p:nvPicPr>
          <p:cNvPr id="35843" name="Picture 4" descr="9">
            <a:extLst>
              <a:ext uri="{FF2B5EF4-FFF2-40B4-BE49-F238E27FC236}">
                <a16:creationId xmlns:a16="http://schemas.microsoft.com/office/drawing/2014/main" id="{632D2467-D729-4E96-ABE0-D5CF1AD3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1500" y="1223963"/>
            <a:ext cx="626745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47214C7-1AE6-4D0E-9FB9-EBC768731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4945" y="175298"/>
            <a:ext cx="7861041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Page and Frame Replacement Algorithms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C092E50-7A55-4657-89B6-77C0309E7E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1094" y="1133475"/>
            <a:ext cx="7679094" cy="4899025"/>
          </a:xfrm>
        </p:spPr>
        <p:txBody>
          <a:bodyPr/>
          <a:lstStyle/>
          <a:p>
            <a:pPr>
              <a:tabLst>
                <a:tab pos="3144838" algn="ctr"/>
              </a:tabLst>
            </a:pPr>
            <a:r>
              <a:rPr lang="en-US" altLang="en-US" b="1">
                <a:solidFill>
                  <a:srgbClr val="006699"/>
                </a:solidFill>
                <a:latin typeface="+mj-lt"/>
              </a:rPr>
              <a:t>Frame-allocation algorithm </a:t>
            </a:r>
            <a:r>
              <a:rPr lang="en-US" altLang="en-US"/>
              <a:t>determines </a:t>
            </a:r>
          </a:p>
          <a:p>
            <a:pPr lvl="1">
              <a:tabLst>
                <a:tab pos="3144838" algn="ctr"/>
              </a:tabLst>
            </a:pPr>
            <a:r>
              <a:rPr lang="en-US" altLang="en-US"/>
              <a:t>How many frames to give each process</a:t>
            </a:r>
          </a:p>
          <a:p>
            <a:pPr lvl="1">
              <a:tabLst>
                <a:tab pos="3144838" algn="ctr"/>
              </a:tabLst>
            </a:pPr>
            <a:r>
              <a:rPr lang="en-US" altLang="en-US"/>
              <a:t>Which frames to replace</a:t>
            </a:r>
          </a:p>
          <a:p>
            <a:pPr>
              <a:tabLst>
                <a:tab pos="3144838" algn="ctr"/>
              </a:tabLst>
            </a:pPr>
            <a:r>
              <a:rPr lang="en-US" altLang="en-US" b="1">
                <a:solidFill>
                  <a:srgbClr val="006699"/>
                </a:solidFill>
                <a:latin typeface="+mj-lt"/>
              </a:rPr>
              <a:t>Page-replacement algorithm</a:t>
            </a:r>
          </a:p>
          <a:p>
            <a:pPr lvl="1">
              <a:tabLst>
                <a:tab pos="3144838" algn="ctr"/>
              </a:tabLst>
            </a:pPr>
            <a:r>
              <a:rPr lang="en-US" altLang="en-US"/>
              <a:t>Want lowest page-fault rate on both first access and re-access</a:t>
            </a:r>
          </a:p>
          <a:p>
            <a:pPr>
              <a:tabLst>
                <a:tab pos="3144838" algn="ctr"/>
              </a:tabLst>
            </a:pPr>
            <a:r>
              <a:rPr lang="en-US" altLang="en-US"/>
              <a:t>Evaluate algorithm by running it on a particular string of memory references (reference string) and computing the number of page faults on that string</a:t>
            </a:r>
          </a:p>
          <a:p>
            <a:pPr lvl="1">
              <a:tabLst>
                <a:tab pos="3144838" algn="ctr"/>
              </a:tabLst>
            </a:pPr>
            <a:r>
              <a:rPr lang="en-US" altLang="en-US"/>
              <a:t>String is just page numbers, not full addresses</a:t>
            </a:r>
          </a:p>
          <a:p>
            <a:pPr lvl="1">
              <a:tabLst>
                <a:tab pos="3144838" algn="ctr"/>
              </a:tabLst>
            </a:pPr>
            <a:r>
              <a:rPr lang="en-US" altLang="en-US"/>
              <a:t>Repeated access to the same page does not cause a page fault</a:t>
            </a:r>
          </a:p>
          <a:p>
            <a:pPr lvl="1">
              <a:tabLst>
                <a:tab pos="3144838" algn="ctr"/>
              </a:tabLst>
            </a:pPr>
            <a:r>
              <a:rPr lang="en-US" altLang="en-US"/>
              <a:t>Results depend on number of frames available</a:t>
            </a:r>
          </a:p>
          <a:p>
            <a:pPr>
              <a:tabLst>
                <a:tab pos="3144838" algn="ctr"/>
              </a:tabLst>
            </a:pPr>
            <a:r>
              <a:rPr lang="en-US" altLang="en-US"/>
              <a:t>In all our examples, the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reference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string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/>
              <a:t>of referenced page numbers is </a:t>
            </a:r>
          </a:p>
          <a:p>
            <a:pPr>
              <a:buFont typeface="Monotype Sorts" pitchFamily="-84" charset="2"/>
              <a:buNone/>
              <a:tabLst>
                <a:tab pos="3144838" algn="ctr"/>
              </a:tabLst>
            </a:pPr>
            <a:r>
              <a:rPr lang="en-US" altLang="en-US"/>
              <a:t>	               </a:t>
            </a:r>
            <a:r>
              <a:rPr lang="en-US" altLang="en-US" b="1">
                <a:solidFill>
                  <a:srgbClr val="FF0000"/>
                </a:solidFill>
              </a:rPr>
              <a:t>7,0,1,2,0,3,0,4,2,3,0,3,0,3,2,1,2,0,1,7,0,1</a:t>
            </a:r>
          </a:p>
        </p:txBody>
      </p:sp>
    </p:spTree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7649" name="Rectangle 1026">
            <a:extLst>
              <a:ext uri="{FF2B5EF4-FFF2-40B4-BE49-F238E27FC236}">
                <a16:creationId xmlns:a16="http://schemas.microsoft.com/office/drawing/2014/main" xmlns="" id="{5E79F7A0-88E3-48D2-89FF-125D5DE02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3300" y="232005"/>
            <a:ext cx="7683500" cy="576262"/>
          </a:xfrm>
        </p:spPr>
        <p:txBody>
          <a:bodyPr/>
          <a:lstStyle/>
          <a:p>
            <a:pPr eaLnBrk="1" hangingPunct="1"/>
            <a:r>
              <a:rPr lang="en-US" altLang="en-US"/>
              <a:t>Deadlock Prevention (Cont.)</a:t>
            </a:r>
          </a:p>
        </p:txBody>
      </p:sp>
      <p:sp>
        <p:nvSpPr>
          <p:cNvPr id="27650" name="Rectangle 1027">
            <a:extLst>
              <a:ext uri="{FF2B5EF4-FFF2-40B4-BE49-F238E27FC236}">
                <a16:creationId xmlns:a16="http://schemas.microsoft.com/office/drawing/2014/main" xmlns="" id="{D9A7966E-2C18-4BF6-AF61-56D53530610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085853"/>
            <a:ext cx="7683500" cy="4446588"/>
          </a:xfrm>
        </p:spPr>
        <p:txBody>
          <a:bodyPr/>
          <a:lstStyle/>
          <a:p>
            <a:r>
              <a:rPr lang="en-US" altLang="en-US" b="1"/>
              <a:t>No Preemption</a:t>
            </a:r>
            <a:r>
              <a:rPr lang="en-US" altLang="en-US"/>
              <a:t>:</a:t>
            </a:r>
          </a:p>
          <a:p>
            <a:pPr lvl="1"/>
            <a:r>
              <a:rPr lang="en-US" altLang="en-US"/>
              <a:t>If a process that is holding some resources requests another resource that </a:t>
            </a:r>
            <a:r>
              <a:rPr lang="en-US" altLang="en-US" b="1" i="1">
                <a:solidFill>
                  <a:srgbClr val="FF0000"/>
                </a:solidFill>
              </a:rPr>
              <a:t>cannot be immediately allocated </a:t>
            </a:r>
            <a:r>
              <a:rPr lang="en-US" altLang="en-US"/>
              <a:t>to it, then all resources currently being held are </a:t>
            </a:r>
            <a:r>
              <a:rPr lang="en-US" altLang="en-US" i="1">
                <a:solidFill>
                  <a:srgbClr val="FF0000"/>
                </a:solidFill>
              </a:rPr>
              <a:t>released</a:t>
            </a:r>
          </a:p>
          <a:p>
            <a:pPr lvl="1"/>
            <a:r>
              <a:rPr lang="en-US" altLang="en-US"/>
              <a:t>Preempted resources are added to the list of resources for which the thread is waiting</a:t>
            </a:r>
          </a:p>
          <a:p>
            <a:pPr lvl="1"/>
            <a:r>
              <a:rPr lang="en-US" altLang="en-US"/>
              <a:t>Thread will be </a:t>
            </a:r>
            <a:r>
              <a:rPr lang="en-US" altLang="en-US" i="1">
                <a:solidFill>
                  <a:srgbClr val="FF0000"/>
                </a:solidFill>
              </a:rPr>
              <a:t>restarted</a:t>
            </a:r>
            <a:r>
              <a:rPr lang="en-US" altLang="en-US"/>
              <a:t> only when it can regain its old resources, as well as the new ones that it is requesting</a:t>
            </a:r>
          </a:p>
          <a:p>
            <a:r>
              <a:rPr lang="en-US" altLang="en-US" b="1"/>
              <a:t>Circular Wait:</a:t>
            </a:r>
          </a:p>
          <a:p>
            <a:pPr lvl="1"/>
            <a:r>
              <a:rPr lang="en-US" altLang="en-US"/>
              <a:t>Impose a total ordering of all resource types, and require that each thread requests resources in an increasing order of enumeration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  <p:transition/>
  <p:timing/>
</p:sld>
</file>

<file path=ppt/slides/slide1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238E9DE7-317A-4964-80E7-85DD040FF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155" y="60152"/>
            <a:ext cx="8662696" cy="589980"/>
          </a:xfrm>
        </p:spPr>
        <p:txBody>
          <a:bodyPr/>
          <a:lstStyle/>
          <a:p>
            <a:pPr eaLnBrk="1" hangingPunct="1"/>
            <a:r>
              <a:rPr lang="en-US" altLang="en-US" sz="2400"/>
              <a:t>Graph of Page Faults Versus the Number of Frames</a:t>
            </a:r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6305A72B-A5ED-415A-9B8C-D45FEB5F4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4800" y="1238250"/>
            <a:ext cx="604520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CA6CF77-12AF-4EC2-89B1-0E20EC3A2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735" y="241529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/>
              <a:t>First-In-First-Out (FIFO) Algorithm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D1D5755-163C-4203-ABC8-2DA1622DF8E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94735" y="1052513"/>
            <a:ext cx="7582515" cy="5762625"/>
          </a:xfrm>
        </p:spPr>
        <p:txBody>
          <a:bodyPr/>
          <a:lstStyle/>
          <a:p>
            <a:r>
              <a:rPr lang="en-US" altLang="en-US"/>
              <a:t>Reference string: </a:t>
            </a:r>
            <a:r>
              <a:rPr lang="en-US" altLang="en-US" b="1">
                <a:solidFill>
                  <a:srgbClr val="FF0000"/>
                </a:solidFill>
              </a:rPr>
              <a:t>7,0,1,2,0,3,0,4,2,3,0,3,0,3,2,1,2,0,1,7,0,1</a:t>
            </a:r>
            <a:endParaRPr lang="en-US" altLang="en-US"/>
          </a:p>
          <a:p>
            <a:r>
              <a:rPr lang="en-US" altLang="en-US"/>
              <a:t>3 frames (3 pages can be in memory at a time per process)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>
              <a:buFont typeface="Monotype Sorts" pitchFamily="-84" charset="2"/>
              <a:buNone/>
            </a:pPr>
            <a:br>
              <a:rPr lang="en-US" altLang="en-US"/>
            </a:br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 sz="800"/>
          </a:p>
          <a:p>
            <a:pPr>
              <a:buFont typeface="Monotype Sorts" pitchFamily="-84" charset="2"/>
              <a:buNone/>
            </a:pPr>
            <a:endParaRPr lang="en-US" altLang="en-US" sz="800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r>
              <a:rPr lang="en-US" altLang="en-US"/>
              <a:t>Can vary by reference string: consider 1,2,3,4,1,2,5,1,2,3,4,5</a:t>
            </a:r>
          </a:p>
          <a:p>
            <a:pPr lvl="1"/>
            <a:r>
              <a:rPr lang="en-US" altLang="en-US"/>
              <a:t>Adding more frames can cause more page faults!</a:t>
            </a:r>
          </a:p>
          <a:p>
            <a:pPr lvl="2"/>
            <a:r>
              <a:rPr lang="en-US" altLang="en-US" b="1">
                <a:solidFill>
                  <a:srgbClr val="006699"/>
                </a:solidFill>
                <a:latin typeface="+mj-lt"/>
              </a:rPr>
              <a:t>Belady</a:t>
            </a:r>
            <a:r>
              <a:rPr lang="ja-JP" altLang="en-US" b="1">
                <a:solidFill>
                  <a:srgbClr val="006699"/>
                </a:solidFill>
                <a:latin typeface="+mj-lt"/>
              </a:rPr>
              <a:t>’</a:t>
            </a:r>
            <a:r>
              <a:rPr lang="en-US" altLang="ja-JP" b="1">
                <a:solidFill>
                  <a:srgbClr val="006699"/>
                </a:solidFill>
                <a:latin typeface="+mj-lt"/>
              </a:rPr>
              <a:t>s Anomaly</a:t>
            </a:r>
            <a:endParaRPr lang="en-US" altLang="en-US" b="1">
              <a:solidFill>
                <a:srgbClr val="006699"/>
              </a:solidFill>
              <a:latin typeface="+mj-lt"/>
            </a:endParaRPr>
          </a:p>
          <a:p>
            <a:r>
              <a:rPr lang="en-US" altLang="en-US"/>
              <a:t>How to track ages of pages? </a:t>
            </a:r>
          </a:p>
          <a:p>
            <a:pPr lvl="1"/>
            <a:r>
              <a:rPr lang="en-US" altLang="en-US"/>
              <a:t>Just use a FIFO queue</a:t>
            </a:r>
          </a:p>
        </p:txBody>
      </p:sp>
      <p:sp>
        <p:nvSpPr>
          <p:cNvPr id="38916" name="Text Box 16">
            <a:extLst>
              <a:ext uri="{FF2B5EF4-FFF2-40B4-BE49-F238E27FC236}">
                <a16:creationId xmlns:a16="http://schemas.microsoft.com/office/drawing/2014/main" id="{70D1F977-A605-4231-817D-50B414BD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3546475"/>
            <a:ext cx="1697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15 page faults</a:t>
            </a:r>
          </a:p>
        </p:txBody>
      </p:sp>
      <p:pic>
        <p:nvPicPr>
          <p:cNvPr id="38917" name="Picture 1">
            <a:extLst>
              <a:ext uri="{FF2B5EF4-FFF2-40B4-BE49-F238E27FC236}">
                <a16:creationId xmlns:a16="http://schemas.microsoft.com/office/drawing/2014/main" id="{308629FE-BC55-408D-8CD8-72B5F6984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4375" y="1854200"/>
            <a:ext cx="532765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D6B9E3A-361D-4D6C-9A7F-B0347118A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769" y="232975"/>
            <a:ext cx="7734300" cy="576262"/>
          </a:xfrm>
        </p:spPr>
        <p:txBody>
          <a:bodyPr/>
          <a:lstStyle/>
          <a:p>
            <a:pPr eaLnBrk="1" hangingPunct="1"/>
            <a:r>
              <a:rPr lang="en-US" altLang="en-US"/>
              <a:t>FIFO Illustrating Belady</a:t>
            </a:r>
            <a:r>
              <a:rPr lang="ja-JP" altLang="en-US"/>
              <a:t>’</a:t>
            </a:r>
            <a:r>
              <a:rPr lang="en-US" altLang="ja-JP"/>
              <a:t>s Anomaly</a:t>
            </a:r>
            <a:endParaRPr lang="en-US" altLang="en-US"/>
          </a:p>
        </p:txBody>
      </p:sp>
      <p:pic>
        <p:nvPicPr>
          <p:cNvPr id="39939" name="Picture 1" descr="9_13.pdf">
            <a:extLst>
              <a:ext uri="{FF2B5EF4-FFF2-40B4-BE49-F238E27FC236}">
                <a16:creationId xmlns:a16="http://schemas.microsoft.com/office/drawing/2014/main" id="{EE4A1B7A-865F-4B41-AE5D-E878A1F8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3538" y="1303338"/>
            <a:ext cx="56769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76095923-7FD6-4706-A8FA-9ABF051469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31422"/>
            <a:ext cx="7937500" cy="576262"/>
          </a:xfrm>
        </p:spPr>
        <p:txBody>
          <a:bodyPr/>
          <a:lstStyle/>
          <a:p>
            <a:pPr eaLnBrk="1" hangingPunct="1"/>
            <a:r>
              <a:rPr lang="en-US" altLang="en-US"/>
              <a:t>Optimal Algorithm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5D0553F-9E25-4083-8F1B-77A52F70DB3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9754" y="1119188"/>
            <a:ext cx="7495397" cy="2052637"/>
          </a:xfrm>
        </p:spPr>
        <p:txBody>
          <a:bodyPr/>
          <a:lstStyle/>
          <a:p>
            <a:pPr>
              <a:tabLst>
                <a:tab pos="1889125"/>
              </a:tabLst>
            </a:pPr>
            <a:r>
              <a:rPr lang="en-US" altLang="en-US"/>
              <a:t>Replace page that will not be used for longest period of time</a:t>
            </a:r>
          </a:p>
          <a:p>
            <a:pPr lvl="1">
              <a:tabLst>
                <a:tab pos="1889125"/>
              </a:tabLst>
            </a:pPr>
            <a:r>
              <a:rPr lang="en-US" altLang="en-US"/>
              <a:t>9 is optimal for the example</a:t>
            </a:r>
          </a:p>
          <a:p>
            <a:pPr>
              <a:tabLst>
                <a:tab pos="1889125"/>
              </a:tabLst>
            </a:pPr>
            <a:r>
              <a:rPr lang="en-US" altLang="en-US"/>
              <a:t>How do you know this?</a:t>
            </a:r>
          </a:p>
          <a:p>
            <a:pPr lvl="1">
              <a:tabLst>
                <a:tab pos="1889125"/>
              </a:tabLst>
            </a:pPr>
            <a:r>
              <a:rPr lang="en-US" altLang="en-US"/>
              <a:t>Can</a:t>
            </a:r>
            <a:r>
              <a:rPr lang="ja-JP" altLang="en-US"/>
              <a:t>’</a:t>
            </a:r>
            <a:r>
              <a:rPr lang="en-US" altLang="ja-JP"/>
              <a:t>t read the future</a:t>
            </a:r>
            <a:endParaRPr lang="en-US" altLang="en-US"/>
          </a:p>
          <a:p>
            <a:pPr>
              <a:tabLst>
                <a:tab pos="1889125"/>
              </a:tabLst>
            </a:pPr>
            <a:r>
              <a:rPr lang="en-US" altLang="en-US"/>
              <a:t>Used for measuring how well your algorithm performs</a:t>
            </a:r>
          </a:p>
        </p:txBody>
      </p:sp>
      <p:pic>
        <p:nvPicPr>
          <p:cNvPr id="40964" name="Picture 3">
            <a:extLst>
              <a:ext uri="{FF2B5EF4-FFF2-40B4-BE49-F238E27FC236}">
                <a16:creationId xmlns:a16="http://schemas.microsoft.com/office/drawing/2014/main" id="{0C2DEEDF-7F2E-4341-B388-D27259850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2900" y="3159125"/>
            <a:ext cx="6259513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96FD466-53D6-40D8-87A0-F9D0699FA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73" y="185249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Least Recently Used (LRU) Algorithm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3F137F8-4D5E-42D0-B9E4-ACCE3B23C8E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77079" y="1260964"/>
            <a:ext cx="7751989" cy="4835525"/>
          </a:xfrm>
        </p:spPr>
        <p:txBody>
          <a:bodyPr/>
          <a:lstStyle/>
          <a:p>
            <a:pPr>
              <a:defRPr/>
            </a:pPr>
            <a:r>
              <a:rPr lang="en-US" altLang="en-US"/>
              <a:t>Use past knowledge rather than future</a:t>
            </a:r>
          </a:p>
          <a:p>
            <a:pPr>
              <a:defRPr/>
            </a:pPr>
            <a:r>
              <a:rPr lang="en-US" altLang="en-US"/>
              <a:t>Replace page that has not been used in the most amount of time</a:t>
            </a:r>
          </a:p>
          <a:p>
            <a:pPr>
              <a:defRPr/>
            </a:pPr>
            <a:r>
              <a:rPr lang="en-US" altLang="en-US"/>
              <a:t>Associate time of last use with each page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/>
          </a:p>
          <a:p>
            <a:pPr>
              <a:buFont typeface="Monotype Sorts" pitchFamily="-84" charset="2"/>
              <a:buNone/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r>
              <a:rPr lang="en-US" altLang="en-US"/>
              <a:t>12 faults – better than FIFO but worse than OPT</a:t>
            </a:r>
          </a:p>
          <a:p>
            <a:pPr>
              <a:defRPr/>
            </a:pPr>
            <a:r>
              <a:rPr lang="en-US" altLang="en-US"/>
              <a:t>Generally good algorithm and frequently used</a:t>
            </a:r>
          </a:p>
          <a:p>
            <a:pPr>
              <a:defRPr/>
            </a:pPr>
            <a:r>
              <a:rPr lang="en-US" altLang="en-US"/>
              <a:t>But how to implement?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/>
          </a:p>
        </p:txBody>
      </p:sp>
      <p:pic>
        <p:nvPicPr>
          <p:cNvPr id="41988" name="Picture 4" descr="9">
            <a:extLst>
              <a:ext uri="{FF2B5EF4-FFF2-40B4-BE49-F238E27FC236}">
                <a16:creationId xmlns:a16="http://schemas.microsoft.com/office/drawing/2014/main" id="{1C494269-8B4A-4BA9-9CC1-ED6087AC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7363" y="2635545"/>
            <a:ext cx="6170612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/>
              <a:t>Counter implementation</a:t>
            </a:r>
          </a:p>
          <a:p>
            <a:pPr lvl="1"/>
            <a:r>
              <a:rPr lang="en-US" altLang="en-US"/>
              <a:t>Every page entry has a counter; every time page is referenced through this entry, copy the clock into the counter</a:t>
            </a:r>
          </a:p>
          <a:p>
            <a:pPr lvl="1"/>
            <a:r>
              <a:rPr lang="en-US" altLang="en-US"/>
              <a:t>When a page needs to be changed, look at the counters to find smallest value</a:t>
            </a:r>
          </a:p>
          <a:p>
            <a:pPr lvl="2"/>
            <a:r>
              <a:rPr lang="en-US" altLang="en-US"/>
              <a:t>Search through table needed</a:t>
            </a:r>
          </a:p>
          <a:p>
            <a:r>
              <a:rPr lang="en-US" altLang="en-US"/>
              <a:t>Stack implementation</a:t>
            </a:r>
          </a:p>
          <a:p>
            <a:pPr lvl="1"/>
            <a:r>
              <a:rPr lang="en-US" altLang="en-US"/>
              <a:t>Keep a stack of page numbers in a double link form:</a:t>
            </a:r>
          </a:p>
          <a:p>
            <a:pPr lvl="1"/>
            <a:r>
              <a:rPr lang="en-US" altLang="en-US"/>
              <a:t>Page referenced:</a:t>
            </a:r>
          </a:p>
          <a:p>
            <a:pPr lvl="2"/>
            <a:r>
              <a:rPr lang="en-US" altLang="en-US"/>
              <a:t>move it to the top</a:t>
            </a:r>
          </a:p>
          <a:p>
            <a:pPr lvl="2"/>
            <a:r>
              <a:rPr lang="en-US" altLang="en-US"/>
              <a:t>requires 6 pointers to be changed</a:t>
            </a:r>
          </a:p>
          <a:p>
            <a:pPr lvl="1"/>
            <a:r>
              <a:rPr lang="en-US" altLang="en-US"/>
              <a:t>But each update more expensive</a:t>
            </a:r>
          </a:p>
          <a:p>
            <a:pPr lvl="1"/>
            <a:r>
              <a:rPr lang="en-US" altLang="en-US"/>
              <a:t>No search for replacement</a:t>
            </a:r>
          </a:p>
        </p:txBody>
      </p:sp>
    </p:spTree>
  </p:cSld>
  <p:clrMapOvr>
    <a:masterClrMapping/>
  </p:clrMapOvr>
  <p:transition/>
  <p:timing/>
</p:sld>
</file>

<file path=ppt/slides/slide1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/>
              <a:t>LRU and OPT are cases of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stack algorithms </a:t>
            </a:r>
            <a:r>
              <a:rPr lang="en-US" altLang="en-US"/>
              <a:t>that don</a:t>
            </a:r>
            <a:r>
              <a:rPr lang="ja-JP" altLang="en-US"/>
              <a:t>’</a:t>
            </a:r>
            <a:r>
              <a:rPr lang="en-US" altLang="ja-JP"/>
              <a:t>t have Belady</a:t>
            </a:r>
            <a:r>
              <a:rPr lang="ja-JP" altLang="en-US"/>
              <a:t>’</a:t>
            </a:r>
            <a:r>
              <a:rPr lang="en-US" altLang="ja-JP"/>
              <a:t>s Anomaly</a:t>
            </a:r>
          </a:p>
          <a:p>
            <a:r>
              <a:rPr lang="en-US" altLang="en-US"/>
              <a:t>Use Of A Stack to Record Most Recent Page References</a:t>
            </a:r>
            <a:endParaRPr lang="en-US"/>
          </a:p>
          <a:p>
            <a:endParaRPr lang="en-US" altLang="en-US"/>
          </a:p>
        </p:txBody>
      </p:sp>
      <p:pic>
        <p:nvPicPr>
          <p:cNvPr id="4" name="Picture 1" descr="9_16.pdf">
            <a:extLst>
              <a:ext uri="{FF2B5EF4-FFF2-40B4-BE49-F238E27FC236}">
                <a16:creationId xmlns:a16="http://schemas.microsoft.com/office/drawing/2014/main" id="{650D8023-264A-4AC3-B430-E0C59C953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038" y="2260350"/>
            <a:ext cx="47021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499754"/>
      </p:ext>
    </p:extLst>
  </p:cSld>
  <p:clrMapOvr>
    <a:masterClrMapping/>
  </p:clrMapOvr>
  <p:transition/>
  <p:timing/>
</p:sld>
</file>

<file path=ppt/slides/slide1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4" y="23479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/>
              <a:t>LRU Approximation Algorithms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/>
              <a:t>LRU needs special hardware and still slow</a:t>
            </a:r>
          </a:p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Reference bit</a:t>
            </a:r>
          </a:p>
          <a:p>
            <a:pPr lvl="1"/>
            <a:r>
              <a:rPr lang="en-US" altLang="en-US"/>
              <a:t>With each page associate a bit, initially = 0</a:t>
            </a:r>
          </a:p>
          <a:p>
            <a:pPr lvl="1"/>
            <a:r>
              <a:rPr lang="en-US" altLang="en-US"/>
              <a:t>When page is referenced bit set to 1</a:t>
            </a:r>
          </a:p>
          <a:p>
            <a:pPr lvl="1"/>
            <a:r>
              <a:rPr lang="en-US" altLang="en-US"/>
              <a:t>Replace any with reference bit = 0 (if one exists)</a:t>
            </a:r>
          </a:p>
          <a:p>
            <a:pPr lvl="2"/>
            <a:r>
              <a:rPr lang="en-US" altLang="en-US"/>
              <a:t>We do not know the order, however</a:t>
            </a:r>
            <a:endParaRPr lang="en-US" altLang="en-US" sz="800"/>
          </a:p>
        </p:txBody>
      </p:sp>
    </p:spTree>
    <p:extLst>
      <p:ext uri="{BB962C8B-B14F-4D97-AF65-F5344CB8AC3E}">
        <p14:creationId xmlns:p14="http://schemas.microsoft.com/office/powerpoint/2010/main" val="4135672217"/>
      </p:ext>
    </p:extLst>
  </p:cSld>
  <p:clrMapOvr>
    <a:masterClrMapping/>
  </p:clrMapOvr>
  <p:transition/>
  <p:timing/>
</p:sld>
</file>

<file path=ppt/slides/slide1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6801" y="17902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LRU Approximation Algorithms (cont.)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Second-chance algorithm</a:t>
            </a:r>
          </a:p>
          <a:p>
            <a:pPr lvl="1"/>
            <a:r>
              <a:rPr lang="en-US" altLang="en-US"/>
              <a:t>Generally FIFO, plus hardware-provided reference bit</a:t>
            </a:r>
          </a:p>
          <a:p>
            <a:pPr lvl="1"/>
            <a:r>
              <a:rPr lang="en-US" altLang="en-US" b="1">
                <a:solidFill>
                  <a:srgbClr val="006699"/>
                </a:solidFill>
                <a:latin typeface="+mj-lt"/>
              </a:rPr>
              <a:t>Clock </a:t>
            </a:r>
            <a:r>
              <a:rPr lang="en-US" altLang="en-US"/>
              <a:t>replacement</a:t>
            </a:r>
          </a:p>
          <a:p>
            <a:pPr lvl="1"/>
            <a:r>
              <a:rPr lang="en-US" altLang="en-US"/>
              <a:t>If page to be replaced has </a:t>
            </a:r>
          </a:p>
          <a:p>
            <a:pPr lvl="2"/>
            <a:r>
              <a:rPr lang="en-US" altLang="en-US"/>
              <a:t>Reference bit = 0 -&gt; replace it</a:t>
            </a:r>
          </a:p>
          <a:p>
            <a:pPr lvl="2"/>
            <a:r>
              <a:rPr lang="en-US" altLang="en-US"/>
              <a:t>reference bit = 1 then:</a:t>
            </a:r>
          </a:p>
          <a:p>
            <a:pPr lvl="3"/>
            <a:r>
              <a:rPr lang="en-US" altLang="en-US"/>
              <a:t>set reference bit 0, leave page in memory</a:t>
            </a:r>
          </a:p>
          <a:p>
            <a:pPr lvl="3"/>
            <a:r>
              <a:rPr lang="en-US" altLang="en-US"/>
              <a:t>replace next page, subject to same rules</a:t>
            </a:r>
          </a:p>
        </p:txBody>
      </p:sp>
    </p:spTree>
  </p:cSld>
  <p:clrMapOvr>
    <a:masterClrMapping/>
  </p:clrMapOvr>
  <p:transition/>
  <p:timing/>
</p:sld>
</file>

<file path=ppt/slides/slide1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2AF32FC-4A14-4E1E-8D4F-440BF4A3EC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7892" y="290747"/>
            <a:ext cx="8010525" cy="463550"/>
          </a:xfrm>
        </p:spPr>
        <p:txBody>
          <a:bodyPr/>
          <a:lstStyle/>
          <a:p>
            <a:pPr eaLnBrk="1" hangingPunct="1"/>
            <a:br>
              <a:rPr lang="en-US" altLang="en-US" sz="2800"/>
            </a:br>
            <a:r>
              <a:rPr lang="en-US" altLang="en-US"/>
              <a:t>Second-chance Algorithm</a:t>
            </a:r>
          </a:p>
        </p:txBody>
      </p:sp>
      <p:pic>
        <p:nvPicPr>
          <p:cNvPr id="46083" name="Picture 1" descr="9_17.pdf">
            <a:extLst>
              <a:ext uri="{FF2B5EF4-FFF2-40B4-BE49-F238E27FC236}">
                <a16:creationId xmlns:a16="http://schemas.microsoft.com/office/drawing/2014/main" id="{5B0ED9B7-9A22-4A06-8760-CF9EC5AFD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8525" y="1092200"/>
            <a:ext cx="4402138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2161" name="Title 1">
            <a:extLst>
              <a:ext uri="{FF2B5EF4-FFF2-40B4-BE49-F238E27FC236}">
                <a16:creationId xmlns:a16="http://schemas.microsoft.com/office/drawing/2014/main" xmlns="" id="{C9BCC94F-DF14-4CEF-B307-FFDB8B7BD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Circular Wait</a:t>
            </a:r>
          </a:p>
        </p:txBody>
      </p:sp>
      <p:sp>
        <p:nvSpPr>
          <p:cNvPr id="92162" name="Content Placeholder 2">
            <a:extLst>
              <a:ext uri="{FF2B5EF4-FFF2-40B4-BE49-F238E27FC236}">
                <a16:creationId xmlns:a16="http://schemas.microsoft.com/office/drawing/2014/main" xmlns="" id="{58AB02F0-3B68-482D-A95F-2D1605DF3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8229600" cy="4810125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Invalidating the circular wait condition is most common</a:t>
            </a:r>
            <a:r>
              <a:rPr lang="en-US" altLang="en-US"/>
              <a:t>.</a:t>
            </a:r>
          </a:p>
          <a:p>
            <a:r>
              <a:rPr lang="en-US" altLang="en-US"/>
              <a:t>Simply assign each resource (i.e., mutex locks) a unique number.</a:t>
            </a:r>
          </a:p>
          <a:p>
            <a:r>
              <a:rPr lang="en-US" altLang="en-US"/>
              <a:t>Resources must be acquired in order.</a:t>
            </a:r>
          </a:p>
          <a:p>
            <a:r>
              <a:rPr lang="en-US" altLang="en-US"/>
              <a:t>If:</a:t>
            </a:r>
            <a:br>
              <a:rPr lang="en-US" altLang="en-US"/>
            </a:br>
            <a:br>
              <a:rPr lang="en-US" altLang="en-US"/>
            </a:br>
            <a:r>
              <a:rPr lang="en-US" alt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first_mutex = 1</a:t>
            </a:r>
            <a:br>
              <a:rPr lang="en-US" altLang="en-US" b="1" err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second_mutex = 5</a:t>
            </a:r>
            <a:br>
              <a:rPr lang="en-US" altLang="en-US" b="1" err="1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/>
            </a:br>
            <a:r>
              <a:rPr lang="en-US" altLang="en-US"/>
              <a:t>code for </a:t>
            </a:r>
            <a:r>
              <a:rPr lang="en-US" alt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thread_two</a:t>
            </a:r>
            <a:r>
              <a:rPr lang="en-US" altLang="en-US"/>
              <a:t> could not be </a:t>
            </a:r>
            <a:br>
              <a:rPr lang="en-US" altLang="en-US"/>
            </a:br>
            <a:r>
              <a:rPr lang="en-US" altLang="en-US"/>
              <a:t>written as follows:</a:t>
            </a:r>
          </a:p>
        </p:txBody>
      </p:sp>
      <p:pic>
        <p:nvPicPr>
          <p:cNvPr id="92163" name="Content Placeholder 4">
            <a:extLst>
              <a:ext uri="{FF2B5EF4-FFF2-40B4-BE49-F238E27FC236}">
                <a16:creationId xmlns:a16="http://schemas.microsoft.com/office/drawing/2014/main" xmlns="" id="{211EEBA5-828D-4DE4-9727-3740CF9D0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450" y="2011363"/>
            <a:ext cx="3098800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2164" name="Straight Arrow Connector 5">
            <a:extLst>
              <a:ext uri="{FF2B5EF4-FFF2-40B4-BE49-F238E27FC236}">
                <a16:creationId xmlns:a16="http://schemas.microsoft.com/office/drawing/2014/main" xmlns="" id="{6FD34B5C-0025-47BD-A2A2-5E565E3A22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63888" y="4160838"/>
            <a:ext cx="2214562" cy="5762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</p:spTree>
  </p:cSld>
  <p:clrMapOvr>
    <a:masterClrMapping/>
  </p:clrMapOvr>
  <p:transition/>
  <p:timing/>
</p:sld>
</file>

<file path=ppt/slides/slide1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6CF5A4B-5B56-4850-890B-CBC91DFC9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926" y="24075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/>
              <a:t>Enhanced Second-Chance Algorithm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B9C55B83-EA3F-497C-A3D1-F3E32BFFADD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67749" y="1250302"/>
            <a:ext cx="7609925" cy="4967936"/>
          </a:xfrm>
        </p:spPr>
        <p:txBody>
          <a:bodyPr/>
          <a:lstStyle/>
          <a:p>
            <a:r>
              <a:rPr lang="en-US" altLang="en-US"/>
              <a:t>Improve algorithm by using reference bit and modify bit (if available) in concert</a:t>
            </a:r>
          </a:p>
          <a:p>
            <a:r>
              <a:rPr lang="en-US" altLang="en-US"/>
              <a:t>Take ordered pair (reference, modify):</a:t>
            </a:r>
          </a:p>
          <a:p>
            <a:pPr lvl="1"/>
            <a:r>
              <a:rPr lang="en-US" altLang="en-US"/>
              <a:t>(0, 0) neither recently used not modified – best page to replace</a:t>
            </a:r>
          </a:p>
          <a:p>
            <a:pPr lvl="1"/>
            <a:r>
              <a:rPr lang="en-US" altLang="en-US"/>
              <a:t>(0, 1) not recently used but modified – not quite as good, must write out before replacement</a:t>
            </a:r>
          </a:p>
          <a:p>
            <a:pPr lvl="1"/>
            <a:r>
              <a:rPr lang="en-US" altLang="en-US"/>
              <a:t>(1, 0) recently used but clean – probably will be used again soon</a:t>
            </a:r>
          </a:p>
          <a:p>
            <a:pPr lvl="1"/>
            <a:r>
              <a:rPr lang="en-US" altLang="en-US"/>
              <a:t>(1, 1) recently used and modified – probably will be used again soon and need to write out before replacement</a:t>
            </a:r>
          </a:p>
          <a:p>
            <a:r>
              <a:rPr lang="en-US" altLang="en-US"/>
              <a:t>When page replacement called for, use the clock scheme  but use the four classes replace page in lowest non-empty class</a:t>
            </a:r>
          </a:p>
          <a:p>
            <a:pPr lvl="1"/>
            <a:r>
              <a:rPr lang="en-US" altLang="en-US"/>
              <a:t>Might need to search circular queue several times</a:t>
            </a:r>
          </a:p>
        </p:txBody>
      </p:sp>
    </p:spTree>
  </p:cSld>
  <p:clrMapOvr>
    <a:masterClrMapping/>
  </p:clrMapOvr>
  <p:transition/>
  <p:timing/>
</p:sld>
</file>

<file path=ppt/slides/slide1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E1C6E0A3-953D-4211-ACA7-F7B6931BD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1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Counting Algorithms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52D61FC-D241-4C09-9149-F474825897E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8419" y="1230348"/>
            <a:ext cx="7311024" cy="4556841"/>
          </a:xfrm>
        </p:spPr>
        <p:txBody>
          <a:bodyPr/>
          <a:lstStyle/>
          <a:p>
            <a:r>
              <a:rPr lang="en-US" altLang="en-US"/>
              <a:t>Keep a counter of the number of references that have been made to each page</a:t>
            </a:r>
          </a:p>
          <a:p>
            <a:pPr lvl="1"/>
            <a:r>
              <a:rPr lang="en-US" altLang="en-US"/>
              <a:t>Not common</a:t>
            </a:r>
          </a:p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Lease Frequently Used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LFU</a:t>
            </a:r>
            <a:r>
              <a:rPr lang="en-US" altLang="en-US"/>
              <a:t>)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/>
              <a:t>:</a:t>
            </a:r>
          </a:p>
          <a:p>
            <a:pPr lvl="1"/>
            <a:r>
              <a:rPr lang="en-US" altLang="en-US"/>
              <a:t>  Replaces page with smallest count</a:t>
            </a:r>
          </a:p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Most Frequently Used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MFU</a:t>
            </a:r>
            <a:r>
              <a:rPr lang="en-US" altLang="en-US"/>
              <a:t>)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/>
              <a:t>: </a:t>
            </a:r>
          </a:p>
          <a:p>
            <a:pPr lvl="1"/>
            <a:r>
              <a:rPr lang="en-US" altLang="en-US"/>
              <a:t>Based on the argument that the page with the smallest count was probably just brought in and has yet to be used</a:t>
            </a:r>
          </a:p>
        </p:txBody>
      </p:sp>
    </p:spTree>
  </p:cSld>
  <p:clrMapOvr>
    <a:masterClrMapping/>
  </p:clrMapOvr>
  <p:transition/>
  <p:timing/>
</p:sld>
</file>

<file path=ppt/slides/slide1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40DEB88A-1CE8-4A57-9FC0-D217E20A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/>
              <a:t>Page-Buffering Algorithms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15119F1C-1453-4532-9802-57285ECA6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661" y="1159105"/>
            <a:ext cx="7665519" cy="5078412"/>
          </a:xfrm>
        </p:spPr>
        <p:txBody>
          <a:bodyPr/>
          <a:lstStyle/>
          <a:p>
            <a:r>
              <a:rPr lang="en-US" altLang="en-US"/>
              <a:t>Keep a pool of free frames, always</a:t>
            </a:r>
          </a:p>
          <a:p>
            <a:pPr lvl="1"/>
            <a:r>
              <a:rPr lang="en-US" altLang="en-US"/>
              <a:t>Then frame available when needed, not found at fault time</a:t>
            </a:r>
          </a:p>
          <a:p>
            <a:pPr lvl="1"/>
            <a:r>
              <a:rPr lang="en-US" altLang="en-US"/>
              <a:t>Read page into free frame and select victim to evict and add to free pool</a:t>
            </a:r>
          </a:p>
          <a:p>
            <a:pPr lvl="1"/>
            <a:r>
              <a:rPr lang="en-US" altLang="en-US"/>
              <a:t>When convenient, evict victim</a:t>
            </a:r>
          </a:p>
          <a:p>
            <a:r>
              <a:rPr lang="en-US" altLang="en-US"/>
              <a:t>Possibly, keep list of modified pages</a:t>
            </a:r>
          </a:p>
          <a:p>
            <a:pPr lvl="1"/>
            <a:r>
              <a:rPr lang="en-US" altLang="en-US"/>
              <a:t>When backing store otherwise idle, write pages there and set to non-dirty</a:t>
            </a:r>
          </a:p>
          <a:p>
            <a:r>
              <a:rPr lang="en-US" altLang="en-US"/>
              <a:t>Possibly, keep free frame contents intact and note what is in them</a:t>
            </a:r>
          </a:p>
          <a:p>
            <a:pPr lvl="1"/>
            <a:r>
              <a:rPr lang="en-US" altLang="en-US"/>
              <a:t>If referenced again before reused, no need to load contents again from disk</a:t>
            </a:r>
          </a:p>
          <a:p>
            <a:pPr lvl="1"/>
            <a:r>
              <a:rPr lang="en-US" altLang="en-US"/>
              <a:t>Generally useful to reduce penalty if wrong victim frame selected  </a:t>
            </a:r>
          </a:p>
        </p:txBody>
      </p:sp>
    </p:spTree>
  </p:cSld>
  <p:clrMapOvr>
    <a:masterClrMapping/>
  </p:clrMapOvr>
  <p:transition/>
  <p:timing/>
</p:sld>
</file>

<file path=ppt/slides/slide1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E6C864EC-8C8E-4994-BD1B-89C51B44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1422"/>
            <a:ext cx="7867650" cy="576262"/>
          </a:xfrm>
        </p:spPr>
        <p:txBody>
          <a:bodyPr/>
          <a:lstStyle/>
          <a:p>
            <a:r>
              <a:rPr lang="en-US" altLang="en-US"/>
              <a:t>Applications and Page Replacement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EF0654BE-5D3B-4F4B-9378-AD0158AA1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43" y="1131888"/>
            <a:ext cx="7612353" cy="4530725"/>
          </a:xfrm>
        </p:spPr>
        <p:txBody>
          <a:bodyPr/>
          <a:lstStyle/>
          <a:p>
            <a:r>
              <a:rPr lang="en-US" altLang="en-US"/>
              <a:t>All of these algorithms have OS guessing about future page access</a:t>
            </a:r>
          </a:p>
          <a:p>
            <a:r>
              <a:rPr lang="en-US" altLang="en-US"/>
              <a:t>Some applications have better knowledge – i.e. databases</a:t>
            </a:r>
          </a:p>
          <a:p>
            <a:r>
              <a:rPr lang="en-US" altLang="en-US"/>
              <a:t>Memory intensive applications can cause double buffering</a:t>
            </a:r>
          </a:p>
          <a:p>
            <a:pPr lvl="1"/>
            <a:r>
              <a:rPr lang="en-US" altLang="en-US"/>
              <a:t>OS keeps copy of page in memory as I/O buffer</a:t>
            </a:r>
          </a:p>
          <a:p>
            <a:pPr lvl="1"/>
            <a:r>
              <a:rPr lang="en-US" altLang="en-US"/>
              <a:t>Application keeps page in memory for its own work</a:t>
            </a:r>
          </a:p>
          <a:p>
            <a:r>
              <a:rPr lang="en-US" altLang="en-US"/>
              <a:t>Operating system can given direct access to the disk, getting out of the way of the applications</a:t>
            </a:r>
          </a:p>
          <a:p>
            <a:pPr lvl="1"/>
            <a:r>
              <a:rPr lang="en-US" altLang="en-US" b="1">
                <a:solidFill>
                  <a:srgbClr val="006699"/>
                </a:solidFill>
                <a:latin typeface="+mj-lt"/>
              </a:rPr>
              <a:t>Raw</a:t>
            </a:r>
            <a:r>
              <a:rPr lang="en-US" altLang="en-US" b="1"/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disk</a:t>
            </a:r>
            <a:r>
              <a:rPr lang="en-US" altLang="en-US" b="1"/>
              <a:t> </a:t>
            </a:r>
            <a:r>
              <a:rPr lang="en-US" altLang="en-US"/>
              <a:t>mode</a:t>
            </a:r>
          </a:p>
          <a:p>
            <a:r>
              <a:rPr lang="en-US" altLang="en-US"/>
              <a:t>Bypasses buffering, locking, etc.</a:t>
            </a: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  <p:transition/>
  <p:timing/>
</p:sld>
</file>

<file path=ppt/slides/slide1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62AB2CE-BAAA-4052-BCA8-703C3DC64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8038" y="238158"/>
            <a:ext cx="7878762" cy="576262"/>
          </a:xfrm>
        </p:spPr>
        <p:txBody>
          <a:bodyPr/>
          <a:lstStyle/>
          <a:p>
            <a:pPr eaLnBrk="1" hangingPunct="1"/>
            <a:r>
              <a:rPr lang="en-US" altLang="en-US"/>
              <a:t>Allocation of Frames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00FB4A8-565F-4B3F-9EE9-D1D1028D443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67746" y="1120775"/>
            <a:ext cx="7735078" cy="4483100"/>
          </a:xfrm>
        </p:spPr>
        <p:txBody>
          <a:bodyPr/>
          <a:lstStyle/>
          <a:p>
            <a:r>
              <a:rPr lang="en-US" altLang="en-US"/>
              <a:t>Each process needs </a:t>
            </a:r>
            <a:r>
              <a:rPr lang="en-US" altLang="en-US" b="1" i="1"/>
              <a:t>minimum</a:t>
            </a:r>
            <a:r>
              <a:rPr lang="en-US" altLang="en-US"/>
              <a:t> number of frames</a:t>
            </a:r>
          </a:p>
          <a:p>
            <a:r>
              <a:rPr lang="en-US" altLang="en-US"/>
              <a:t>Example:  IBM 370 – 6 pages to handle SS MOVE instruction:</a:t>
            </a:r>
          </a:p>
          <a:p>
            <a:pPr lvl="1"/>
            <a:r>
              <a:rPr lang="en-US" altLang="en-US"/>
              <a:t>instruction is 6 bytes, might span 2 pages</a:t>
            </a:r>
          </a:p>
          <a:p>
            <a:pPr lvl="1"/>
            <a:r>
              <a:rPr lang="en-US" altLang="en-US"/>
              <a:t>2 pages to handle </a:t>
            </a:r>
            <a:r>
              <a:rPr lang="en-US" altLang="en-US" i="1"/>
              <a:t>from</a:t>
            </a:r>
          </a:p>
          <a:p>
            <a:pPr lvl="1"/>
            <a:r>
              <a:rPr lang="en-US" altLang="en-US"/>
              <a:t>2 pages to handle </a:t>
            </a:r>
            <a:r>
              <a:rPr lang="en-US" altLang="en-US" i="1"/>
              <a:t>to</a:t>
            </a:r>
          </a:p>
          <a:p>
            <a:r>
              <a:rPr lang="en-US" altLang="en-US" b="1" i="1"/>
              <a:t>Maximum</a:t>
            </a:r>
            <a:r>
              <a:rPr lang="en-US" altLang="en-US" i="1"/>
              <a:t> </a:t>
            </a:r>
            <a:r>
              <a:rPr lang="en-US" altLang="en-US"/>
              <a:t>of course is total frames in the system</a:t>
            </a:r>
          </a:p>
          <a:p>
            <a:r>
              <a:rPr lang="en-US" altLang="en-US"/>
              <a:t>Two major allocation schemes</a:t>
            </a:r>
          </a:p>
          <a:p>
            <a:pPr lvl="1"/>
            <a:r>
              <a:rPr lang="en-US" altLang="en-US"/>
              <a:t>fixed allocation</a:t>
            </a:r>
          </a:p>
          <a:p>
            <a:pPr lvl="1"/>
            <a:r>
              <a:rPr lang="en-US" altLang="en-US"/>
              <a:t>priority allocation</a:t>
            </a:r>
          </a:p>
          <a:p>
            <a:r>
              <a:rPr lang="en-US" altLang="en-US"/>
              <a:t>Many variations</a:t>
            </a:r>
          </a:p>
        </p:txBody>
      </p:sp>
    </p:spTree>
  </p:cSld>
  <p:clrMapOvr>
    <a:masterClrMapping/>
  </p:clrMapOvr>
  <p:transition/>
  <p:timing/>
</p:sld>
</file>

<file path=ppt/slides/slide1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id="{70E5B077-B145-42CF-B6DE-2F59CC899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8188" y="235568"/>
            <a:ext cx="7948612" cy="576262"/>
          </a:xfrm>
        </p:spPr>
        <p:txBody>
          <a:bodyPr/>
          <a:lstStyle/>
          <a:p>
            <a:pPr eaLnBrk="1" hangingPunct="1"/>
            <a:r>
              <a:rPr lang="en-US" altLang="en-US"/>
              <a:t>Fixed Allocation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0FF48B9C-0D56-4D18-919D-070428F3BB8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5045" y="1119999"/>
            <a:ext cx="7691796" cy="4645025"/>
          </a:xfrm>
        </p:spPr>
        <p:txBody>
          <a:bodyPr/>
          <a:lstStyle/>
          <a:p>
            <a:r>
              <a:rPr lang="en-US" altLang="en-US"/>
              <a:t>Equal allocation – For example, if there are 100 frames (after allocating frames for the OS) and 5 processes, give each process 20 frames</a:t>
            </a:r>
          </a:p>
          <a:p>
            <a:pPr lvl="1"/>
            <a:r>
              <a:rPr lang="en-US" altLang="en-US"/>
              <a:t>Keep some as free frame buffer pool</a:t>
            </a:r>
          </a:p>
          <a:p>
            <a:endParaRPr lang="en-US" altLang="en-US" sz="800"/>
          </a:p>
          <a:p>
            <a:r>
              <a:rPr lang="en-US" altLang="en-US"/>
              <a:t>Proportional allocation – Allocate according to the size of process</a:t>
            </a:r>
          </a:p>
          <a:p>
            <a:pPr lvl="1"/>
            <a:r>
              <a:rPr lang="en-US" altLang="en-US"/>
              <a:t>Dynamic as degree of multiprogramming, process sizes change</a:t>
            </a:r>
          </a:p>
          <a:p>
            <a:pPr lvl="1">
              <a:buFont typeface="Monotype Sorts" pitchFamily="-84" charset="2"/>
              <a:buNone/>
            </a:pPr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graphicFrame>
        <p:nvGraphicFramePr>
          <p:cNvPr id="1026" name="Object 2">
            <a:extLst>
              <a:ext uri="{FF2B5EF4-FFF2-40B4-BE49-F238E27FC236}">
                <a16:creationId xmlns:a16="http://schemas.microsoft.com/office/drawing/2014/main" id="{60101F45-DE12-4B60-9040-E3AC5E8C55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6438" y="3630613"/>
          <a:ext cx="2857500" cy="1611312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38" name="Equation" r:id="rId3" imgW="2857500" imgH="1612900" progId="Equation.3">
                  <p:embed/>
                </p:oleObj>
              </mc:Choice>
              <mc:Fallback>
                <p:oleObj name="Equation" r:id="rId3" imgW="2857500" imgH="16129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976438" y="3630613"/>
                        <a:ext cx="2857500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Line 5">
            <a:extLst>
              <a:ext uri="{FF2B5EF4-FFF2-40B4-BE49-F238E27FC236}">
                <a16:creationId xmlns:a16="http://schemas.microsoft.com/office/drawing/2014/main" id="{8888DB1A-25C9-4D76-AE59-B4B5C1E6F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379253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31" name="Line 6">
            <a:extLst>
              <a:ext uri="{FF2B5EF4-FFF2-40B4-BE49-F238E27FC236}">
                <a16:creationId xmlns:a16="http://schemas.microsoft.com/office/drawing/2014/main" id="{ECC2003F-96B6-47ED-AF4F-07170847D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1290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32" name="Line 7">
            <a:extLst>
              <a:ext uri="{FF2B5EF4-FFF2-40B4-BE49-F238E27FC236}">
                <a16:creationId xmlns:a16="http://schemas.microsoft.com/office/drawing/2014/main" id="{5847D2CD-ECAD-4BC8-86B1-C8CE5E343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9895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33" name="Line 8">
            <a:extLst>
              <a:ext uri="{FF2B5EF4-FFF2-40B4-BE49-F238E27FC236}">
                <a16:creationId xmlns:a16="http://schemas.microsoft.com/office/drawing/2014/main" id="{B1B7ADDF-04E5-45DA-B979-4FC4DE3E1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6413" y="44561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1027" name="Object 3">
            <a:extLst>
              <a:ext uri="{FF2B5EF4-FFF2-40B4-BE49-F238E27FC236}">
                <a16:creationId xmlns:a16="http://schemas.microsoft.com/office/drawing/2014/main" id="{5598D165-43F5-47B6-A2A0-4E723009E1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5188" y="3425825"/>
          <a:ext cx="1506537" cy="192405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39" name="Equation" r:id="rId5" imgW="1143000" imgH="1460500" progId="Equation.3">
                  <p:embed/>
                </p:oleObj>
              </mc:Choice>
              <mc:Fallback>
                <p:oleObj name="Equation" r:id="rId5" imgW="1143000" imgH="1460500" progId="Equation.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945188" y="3425825"/>
                        <a:ext cx="1506537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/>
</p:sld>
</file>

<file path=ppt/slides/slide1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01C6E52-51B6-4080-B3CB-DA269501CF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0288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/>
              <a:t>Global vs. Local Allocation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BDEEC50-DE5B-4191-A4E4-940F9E965BA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8416" y="1116013"/>
            <a:ext cx="7656512" cy="4470400"/>
          </a:xfrm>
        </p:spPr>
        <p:txBody>
          <a:bodyPr/>
          <a:lstStyle/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process selects a replacement frame from the set of all frames; one process can take a frame from another</a:t>
            </a:r>
          </a:p>
          <a:p>
            <a:pPr lvl="1"/>
            <a:r>
              <a:rPr lang="en-US" altLang="en-US"/>
              <a:t>But then process execution time can vary greatly</a:t>
            </a:r>
          </a:p>
          <a:p>
            <a:pPr lvl="1"/>
            <a:r>
              <a:rPr lang="en-US" altLang="en-US"/>
              <a:t>But greater throughput so more common</a:t>
            </a:r>
          </a:p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each process selects from only its own set of allocated frames</a:t>
            </a:r>
          </a:p>
          <a:p>
            <a:pPr lvl="1"/>
            <a:r>
              <a:rPr lang="en-US" altLang="en-US"/>
              <a:t>More consistent per-process performance</a:t>
            </a:r>
          </a:p>
          <a:p>
            <a:pPr lvl="1"/>
            <a:r>
              <a:rPr lang="en-US" altLang="en-US"/>
              <a:t>But possibly underutilized memory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  <p:transition/>
  <p:timing/>
</p:sld>
</file>

<file path=ppt/slides/slide15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8F89ABC5-C6DD-4713-ABCC-DF2FB1DBD9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67748" y="1116013"/>
            <a:ext cx="7669762" cy="4470400"/>
          </a:xfrm>
        </p:spPr>
        <p:txBody>
          <a:bodyPr/>
          <a:lstStyle/>
          <a:p>
            <a:r>
              <a:rPr lang="en-US" altLang="en-US"/>
              <a:t>A strategy to implement global page-replacement policy </a:t>
            </a:r>
          </a:p>
          <a:p>
            <a:r>
              <a:rPr lang="en-US" altLang="en-US"/>
              <a:t>All memory requests  are satisfied from the free-frame list,  rather than waiting for the list to drop to zero before we begin selecting pages for replacement, </a:t>
            </a:r>
          </a:p>
          <a:p>
            <a:r>
              <a:rPr lang="en-US" altLang="en-US"/>
              <a:t>Page replacement  is triggered when the list falls below a certain threshold. </a:t>
            </a:r>
          </a:p>
          <a:p>
            <a:r>
              <a:rPr lang="en-US" altLang="en-US"/>
              <a:t>This strategy attempts to ensure there is always sufficient free memory to satisfy new requests</a:t>
            </a:r>
            <a:r>
              <a:rPr lang="en-US" altLang="en-US" b="1">
                <a:solidFill>
                  <a:srgbClr val="3366FF"/>
                </a:solidFill>
              </a:rPr>
              <a:t>.</a:t>
            </a:r>
            <a:endParaRPr lang="en-US" altLang="en-US"/>
          </a:p>
          <a:p>
            <a:pPr lvl="1"/>
            <a:endParaRPr lang="en-US" altLang="en-US"/>
          </a:p>
        </p:txBody>
      </p:sp>
      <p:sp>
        <p:nvSpPr>
          <p:cNvPr id="53251" name="Title 4">
            <a:extLst>
              <a:ext uri="{FF2B5EF4-FFF2-40B4-BE49-F238E27FC236}">
                <a16:creationId xmlns:a16="http://schemas.microsoft.com/office/drawing/2014/main" id="{19A04316-FDA7-4603-B74E-219CB62A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890" y="233204"/>
            <a:ext cx="7315200" cy="576263"/>
          </a:xfrm>
        </p:spPr>
        <p:txBody>
          <a:bodyPr/>
          <a:lstStyle/>
          <a:p>
            <a:r>
              <a:rPr lang="en-US" altLang="en-US"/>
              <a:t>Reclaiming Pages</a:t>
            </a:r>
          </a:p>
        </p:txBody>
      </p:sp>
    </p:spTree>
  </p:cSld>
  <p:clrMapOvr>
    <a:masterClrMapping/>
  </p:clrMapOvr>
  <p:transition/>
  <p:timing/>
</p:sld>
</file>

<file path=ppt/slides/slide15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900A8FF6-4218-4A3C-97F8-029AF1E78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3674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/>
              <a:t>Reclaiming Pages Example </a:t>
            </a:r>
          </a:p>
        </p:txBody>
      </p:sp>
      <p:pic>
        <p:nvPicPr>
          <p:cNvPr id="54275" name="Picture 2" descr="B:\os-book\os10-dir\Slides-WORK-area\Figures-dir\ch10\JPG-dir\10_18.jpg">
            <a:extLst>
              <a:ext uri="{FF2B5EF4-FFF2-40B4-BE49-F238E27FC236}">
                <a16:creationId xmlns:a16="http://schemas.microsoft.com/office/drawing/2014/main" id="{1CBDD818-7B1C-4DDD-AAB3-4D84028FE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0" y="1444625"/>
            <a:ext cx="4067175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5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9F6A49F-25D8-4FD7-9583-FB679D00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92" y="238937"/>
            <a:ext cx="7632441" cy="576262"/>
          </a:xfrm>
        </p:spPr>
        <p:txBody>
          <a:bodyPr/>
          <a:lstStyle/>
          <a:p>
            <a:r>
              <a:rPr lang="en-US" altLang="en-US"/>
              <a:t>Non-Uniform Memory Access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DF2C4F7F-CB17-4666-828B-D606BF41D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3" y="1081088"/>
            <a:ext cx="7472946" cy="1905000"/>
          </a:xfrm>
        </p:spPr>
        <p:txBody>
          <a:bodyPr/>
          <a:lstStyle/>
          <a:p>
            <a:r>
              <a:rPr lang="en-US" altLang="en-US"/>
              <a:t>So far, we assumed that all memory accessed equally</a:t>
            </a:r>
          </a:p>
          <a:p>
            <a:r>
              <a:rPr lang="en-US" altLang="en-US"/>
              <a:t>Many systems are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NUMA</a:t>
            </a:r>
            <a:r>
              <a:rPr lang="en-US" altLang="en-US"/>
              <a:t> – speed of access to memory varies</a:t>
            </a:r>
          </a:p>
          <a:p>
            <a:pPr lvl="1"/>
            <a:r>
              <a:rPr lang="en-US" altLang="en-US"/>
              <a:t>Consider system boards containing CPUs and memory, interconnected over a system bus</a:t>
            </a:r>
          </a:p>
          <a:p>
            <a:r>
              <a:rPr lang="en-US" altLang="en-US"/>
              <a:t>NUMA multiprocessing architecture</a:t>
            </a:r>
          </a:p>
        </p:txBody>
      </p:sp>
      <p:pic>
        <p:nvPicPr>
          <p:cNvPr id="55300" name="Picture 2" descr="B:\os-book\os10-dir\Slides-WORK-area\Figures-dir\ch10\JPG-dir\10_19.jpg">
            <a:extLst>
              <a:ext uri="{FF2B5EF4-FFF2-40B4-BE49-F238E27FC236}">
                <a16:creationId xmlns:a16="http://schemas.microsoft.com/office/drawing/2014/main" id="{DD1213BD-2F99-4C6A-82F6-7FDD33098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7525" y="3001963"/>
            <a:ext cx="28956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xmlns="" id="{CAFFD0F5-6606-4126-85B7-48E43CCCD1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3925" y="226431"/>
            <a:ext cx="7762875" cy="576262"/>
          </a:xfrm>
        </p:spPr>
        <p:txBody>
          <a:bodyPr/>
          <a:lstStyle/>
          <a:p>
            <a:pPr eaLnBrk="1" hangingPunct="1"/>
            <a:r>
              <a:rPr lang="en-US" altLang="en-US"/>
              <a:t>Deadlock Avoidance</a:t>
            </a:r>
          </a:p>
        </p:txBody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xmlns="" id="{F316B56B-E9C7-4926-A854-188C569231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240971" y="1814513"/>
            <a:ext cx="7296539" cy="3783012"/>
          </a:xfrm>
        </p:spPr>
        <p:txBody>
          <a:bodyPr/>
          <a:lstStyle/>
          <a:p>
            <a:r>
              <a:rPr lang="en-US" altLang="en-US"/>
              <a:t>Simplest and most useful model requires that each thread declare the </a:t>
            </a:r>
            <a:r>
              <a:rPr lang="en-US" altLang="en-US" b="1" i="1"/>
              <a:t>maximum number</a:t>
            </a:r>
            <a:r>
              <a:rPr lang="en-US" altLang="en-US" b="1"/>
              <a:t> </a:t>
            </a:r>
            <a:r>
              <a:rPr lang="en-US" altLang="en-US"/>
              <a:t>of resources of each type that it may need</a:t>
            </a:r>
          </a:p>
          <a:p>
            <a:r>
              <a:rPr lang="en-US" altLang="en-US"/>
              <a:t>The deadlock-avoidance algorithm dynamically examines the resource-allocation state to ensure that there can never be a circular-wait condition</a:t>
            </a:r>
          </a:p>
          <a:p>
            <a:r>
              <a:rPr lang="en-US" altLang="en-US"/>
              <a:t>Resource-allocation </a:t>
            </a:r>
            <a:r>
              <a:rPr lang="en-US" altLang="en-US" i="1"/>
              <a:t>state</a:t>
            </a:r>
            <a:r>
              <a:rPr lang="en-US" altLang="en-US"/>
              <a:t> is defined by the number of available and allocated resources, and the maximum demands of the processes</a:t>
            </a:r>
          </a:p>
        </p:txBody>
      </p:sp>
      <p:sp>
        <p:nvSpPr>
          <p:cNvPr id="29699" name="Text Box 4">
            <a:extLst>
              <a:ext uri="{FF2B5EF4-FFF2-40B4-BE49-F238E27FC236}">
                <a16:creationId xmlns:a16="http://schemas.microsoft.com/office/drawing/2014/main" xmlns="" id="{19AE85A0-D9E0-41AE-B1B3-22E783F9D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417" y="1098550"/>
            <a:ext cx="767909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Requires that the system has some additional </a:t>
            </a:r>
            <a:r>
              <a:rPr kumimoji="0" lang="en-US" altLang="en-US" b="1" i="1">
                <a:solidFill>
                  <a:srgbClr val="FF0000"/>
                </a:solidFill>
              </a:rPr>
              <a:t>a priori </a:t>
            </a:r>
            <a:r>
              <a:rPr kumimoji="0" lang="en-US" altLang="en-US"/>
              <a:t>information </a:t>
            </a:r>
            <a:br>
              <a:rPr kumimoji="0" lang="en-US" altLang="en-US"/>
            </a:br>
            <a:r>
              <a:rPr kumimoji="0" lang="en-US" altLang="en-US"/>
              <a:t>available</a:t>
            </a:r>
          </a:p>
        </p:txBody>
      </p:sp>
    </p:spTree>
  </p:cSld>
  <p:clrMapOvr>
    <a:masterClrMapping/>
  </p:clrMapOvr>
  <p:transition/>
  <p:timing/>
</p:sld>
</file>

<file path=ppt/slides/slide16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1ACF6E52-DB8A-4979-975A-39B4DEC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04" y="238937"/>
            <a:ext cx="7458075" cy="576262"/>
          </a:xfrm>
        </p:spPr>
        <p:txBody>
          <a:bodyPr/>
          <a:lstStyle/>
          <a:p>
            <a:r>
              <a:rPr lang="en-US" altLang="en-US"/>
              <a:t>Non-Uniform Memory Access (Cont.)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B7EC66A7-FFCE-4360-BFC4-3184B57E7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9" y="1221047"/>
            <a:ext cx="7529801" cy="4530725"/>
          </a:xfrm>
        </p:spPr>
        <p:txBody>
          <a:bodyPr/>
          <a:lstStyle/>
          <a:p>
            <a:r>
              <a:rPr lang="en-US" altLang="en-US"/>
              <a:t>Optimal performance comes from allocating memory </a:t>
            </a:r>
            <a:r>
              <a:rPr lang="ja-JP" altLang="en-US"/>
              <a:t>“</a:t>
            </a:r>
            <a:r>
              <a:rPr lang="en-US" altLang="ja-JP"/>
              <a:t>close to</a:t>
            </a:r>
            <a:r>
              <a:rPr lang="ja-JP" altLang="en-US"/>
              <a:t>”</a:t>
            </a:r>
            <a:r>
              <a:rPr lang="en-US" altLang="ja-JP"/>
              <a:t> the CPU on which the thread is scheduled</a:t>
            </a:r>
          </a:p>
          <a:p>
            <a:pPr lvl="1"/>
            <a:r>
              <a:rPr lang="en-US" altLang="en-US"/>
              <a:t>And modifying the scheduler to schedule the thread on the same system board when possible</a:t>
            </a:r>
          </a:p>
          <a:p>
            <a:pPr lvl="1"/>
            <a:r>
              <a:rPr lang="en-US" altLang="en-US"/>
              <a:t>Solved by Solaris by creating </a:t>
            </a:r>
            <a:r>
              <a:rPr lang="en-US" altLang="en-US" b="1" err="1">
                <a:solidFill>
                  <a:srgbClr val="006699"/>
                </a:solidFill>
                <a:latin typeface="+mj-lt"/>
              </a:rPr>
              <a:t>lgroups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</a:p>
          <a:p>
            <a:pPr lvl="2"/>
            <a:r>
              <a:rPr lang="en-US" altLang="en-US"/>
              <a:t>Structure to track CPU / Memory low latency groups</a:t>
            </a:r>
          </a:p>
          <a:p>
            <a:pPr lvl="2"/>
            <a:r>
              <a:rPr lang="en-US" altLang="en-US"/>
              <a:t>Used my schedule and pager</a:t>
            </a:r>
          </a:p>
          <a:p>
            <a:pPr lvl="2"/>
            <a:r>
              <a:rPr lang="en-US" altLang="en-US"/>
              <a:t>When possible schedule all threads of a process and allocate all memory for that process within the lgroup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  <p:transition/>
  <p:timing/>
</p:sld>
</file>

<file path=ppt/slides/slide16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4F731FD3-D4BB-4495-AA41-BEE2A772C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Thrashing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1BFB067A-221A-4384-BE53-811322B7EC9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67747" y="1234526"/>
            <a:ext cx="7669763" cy="4483100"/>
          </a:xfrm>
        </p:spPr>
        <p:txBody>
          <a:bodyPr/>
          <a:lstStyle/>
          <a:p>
            <a:r>
              <a:rPr lang="en-US" altLang="en-US"/>
              <a:t>If a process does not have </a:t>
            </a:r>
            <a:r>
              <a:rPr lang="ja-JP" altLang="en-US"/>
              <a:t>“</a:t>
            </a:r>
            <a:r>
              <a:rPr lang="en-US" altLang="ja-JP"/>
              <a:t>enough</a:t>
            </a:r>
            <a:r>
              <a:rPr lang="ja-JP" altLang="en-US"/>
              <a:t>”</a:t>
            </a:r>
            <a:r>
              <a:rPr lang="en-US" altLang="ja-JP"/>
              <a:t> pages, the page-fault rate is very high</a:t>
            </a:r>
          </a:p>
          <a:p>
            <a:pPr lvl="1"/>
            <a:r>
              <a:rPr lang="en-US" altLang="en-US"/>
              <a:t>Page fault to get page</a:t>
            </a:r>
          </a:p>
          <a:p>
            <a:pPr lvl="1"/>
            <a:r>
              <a:rPr lang="en-US" altLang="en-US"/>
              <a:t>Replace existing frame</a:t>
            </a:r>
          </a:p>
          <a:p>
            <a:pPr lvl="1"/>
            <a:r>
              <a:rPr lang="en-US" altLang="en-US"/>
              <a:t>But quickly need replaced frame back</a:t>
            </a:r>
          </a:p>
          <a:p>
            <a:pPr lvl="1"/>
            <a:r>
              <a:rPr lang="en-US" altLang="en-US"/>
              <a:t>This leads to:</a:t>
            </a:r>
          </a:p>
          <a:p>
            <a:pPr lvl="2"/>
            <a:r>
              <a:rPr lang="en-US" altLang="en-US"/>
              <a:t>Low CPU utilization</a:t>
            </a:r>
          </a:p>
          <a:p>
            <a:pPr lvl="2"/>
            <a:r>
              <a:rPr lang="en-US" altLang="en-US"/>
              <a:t>Operating system thinking that it needs to increase the degree of multiprogramming</a:t>
            </a:r>
          </a:p>
          <a:p>
            <a:pPr lvl="2"/>
            <a:r>
              <a:rPr lang="en-US" altLang="en-US"/>
              <a:t>Another process added to the system</a:t>
            </a: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  <p:transition/>
  <p:timing/>
</p:sld>
</file>

<file path=ppt/slides/slide16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37029F3-575E-45E9-8727-29B42A6C2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Thrashing (Cont.)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466EF36-C0B0-44EF-8514-5525DA5E5C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77080" y="1206536"/>
            <a:ext cx="7265631" cy="939800"/>
          </a:xfrm>
        </p:spPr>
        <p:txBody>
          <a:bodyPr/>
          <a:lstStyle/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Thrashing</a:t>
            </a:r>
            <a:r>
              <a:rPr lang="en-US" altLang="en-US">
                <a:solidFill>
                  <a:srgbClr val="3366FF"/>
                </a:solidFill>
              </a:rPr>
              <a:t>. </a:t>
            </a:r>
            <a:r>
              <a:rPr lang="en-US" altLang="en-US">
                <a:sym typeface="Symbol" panose="05050102010706020507" pitchFamily="18" charset="2"/>
              </a:rPr>
              <a:t> A process is busy swapping pages in and out</a:t>
            </a:r>
            <a:endParaRPr lang="en-US" altLang="en-US"/>
          </a:p>
        </p:txBody>
      </p:sp>
      <p:pic>
        <p:nvPicPr>
          <p:cNvPr id="58372" name="Picture 4" descr="B:\os-book\os10-dir\Slides-WORK-area\Figures-dir\ch10\JPG-dir\10_20.jpg">
            <a:extLst>
              <a:ext uri="{FF2B5EF4-FFF2-40B4-BE49-F238E27FC236}">
                <a16:creationId xmlns:a16="http://schemas.microsoft.com/office/drawing/2014/main" id="{94F4115B-BBC6-4F1B-BBD0-84201898A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7225" y="1974886"/>
            <a:ext cx="4868863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6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99BDE40F-8BB8-4BDB-8637-B838D538B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2063" y="235568"/>
            <a:ext cx="7159625" cy="576262"/>
          </a:xfrm>
        </p:spPr>
        <p:txBody>
          <a:bodyPr/>
          <a:lstStyle/>
          <a:p>
            <a:pPr eaLnBrk="1" hangingPunct="1"/>
            <a:r>
              <a:rPr lang="en-US" altLang="en-US"/>
              <a:t>Demand Paging and Thrashing </a:t>
            </a:r>
            <a:endParaRPr lang="en-US" altLang="en-US" sz="240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1A781723-46DB-458A-85D2-73590F9B761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8414" y="1308200"/>
            <a:ext cx="7615238" cy="3473450"/>
          </a:xfrm>
        </p:spPr>
        <p:txBody>
          <a:bodyPr/>
          <a:lstStyle/>
          <a:p>
            <a:r>
              <a:rPr lang="en-US" altLang="en-US"/>
              <a:t>Why does demand paging work?</a:t>
            </a:r>
          </a:p>
          <a:p>
            <a:pPr marL="0" indent="0">
              <a:buNone/>
            </a:pPr>
            <a:r>
              <a:rPr lang="en-US" altLang="en-US" sz="600"/>
              <a:t> </a:t>
            </a:r>
            <a:br>
              <a:rPr lang="en-US" altLang="en-US"/>
            </a:br>
            <a:r>
              <a:rPr lang="en-US" altLang="en-US"/>
              <a:t>      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Locality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model</a:t>
            </a:r>
          </a:p>
          <a:p>
            <a:pPr lvl="1"/>
            <a:r>
              <a:rPr lang="en-US" altLang="en-US"/>
              <a:t>Process migrates from one locality to another</a:t>
            </a:r>
          </a:p>
          <a:p>
            <a:pPr lvl="1"/>
            <a:r>
              <a:rPr lang="en-US" altLang="en-US"/>
              <a:t>Localities may overlap</a:t>
            </a:r>
          </a:p>
          <a:p>
            <a:r>
              <a:rPr lang="en-US" altLang="en-US"/>
              <a:t>Why does thrashing occur?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600"/>
              <a:t> </a:t>
            </a:r>
            <a:br>
              <a:rPr lang="en-US" altLang="en-US"/>
            </a:br>
            <a:r>
              <a:rPr lang="en-US" altLang="en-US"/>
              <a:t>       </a:t>
            </a:r>
            <a:r>
              <a:rPr lang="en-US" altLang="en-US">
                <a:sym typeface="Symbol" panose="05050102010706020507" pitchFamily="18" charset="2"/>
              </a:rPr>
              <a:t> size of locality &gt; total memory size</a:t>
            </a:r>
          </a:p>
          <a:p>
            <a:pPr>
              <a:buFont typeface="Monotype Sorts" pitchFamily="-84" charset="2"/>
              <a:buNone/>
            </a:pPr>
            <a:endParaRPr lang="en-US" altLang="en-US" sz="600">
              <a:sym typeface="Symbol" panose="05050102010706020507" pitchFamily="18" charset="2"/>
            </a:endParaRPr>
          </a:p>
          <a:p>
            <a:r>
              <a:rPr lang="en-US" altLang="en-US">
                <a:sym typeface="Symbol" panose="05050102010706020507" pitchFamily="18" charset="2"/>
              </a:rPr>
              <a:t>Limit effects by using local or priority page replacement</a:t>
            </a:r>
            <a:endParaRPr lang="en-US" altLang="en-US"/>
          </a:p>
        </p:txBody>
      </p:sp>
    </p:spTree>
  </p:cSld>
  <p:clrMapOvr>
    <a:masterClrMapping/>
  </p:clrMapOvr>
  <p:transition/>
  <p:timing/>
</p:sld>
</file>

<file path=ppt/slides/slide16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6684E479-EF67-475B-9AA9-12E0EAAD0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3" y="237381"/>
            <a:ext cx="8013700" cy="576262"/>
          </a:xfrm>
        </p:spPr>
        <p:txBody>
          <a:bodyPr/>
          <a:lstStyle/>
          <a:p>
            <a:pPr eaLnBrk="1" hangingPunct="1"/>
            <a:r>
              <a:rPr lang="en-US" altLang="en-US" sz="3000"/>
              <a:t>Locality In A Memory-Reference Pattern</a:t>
            </a:r>
          </a:p>
        </p:txBody>
      </p:sp>
      <p:pic>
        <p:nvPicPr>
          <p:cNvPr id="60419" name="Picture 1" descr="9_19.pdf">
            <a:extLst>
              <a:ext uri="{FF2B5EF4-FFF2-40B4-BE49-F238E27FC236}">
                <a16:creationId xmlns:a16="http://schemas.microsoft.com/office/drawing/2014/main" id="{7B3592D0-BC1D-4BDC-A24F-03A5C21C3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5263" y="1017588"/>
            <a:ext cx="3770312" cy="5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6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E7B8486-A51C-4BCA-8A93-C6CAD6DC8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Working-Set Model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738730A-946A-429F-BAEB-E143C39BE37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67745" y="1093788"/>
            <a:ext cx="7548757" cy="4881562"/>
          </a:xfrm>
        </p:spPr>
        <p:txBody>
          <a:bodyPr/>
          <a:lstStyle/>
          <a:p>
            <a:r>
              <a:rPr lang="en-US" altLang="en-US">
                <a:sym typeface="Symbol" panose="05050102010706020507" pitchFamily="18" charset="2"/>
              </a:rPr>
              <a:t>  working-set window  a fixed number of page references </a:t>
            </a:r>
            <a:br>
              <a:rPr lang="en-US" altLang="en-US">
                <a:sym typeface="Symbol" panose="05050102010706020507" pitchFamily="18" charset="2"/>
              </a:rPr>
            </a:br>
            <a:r>
              <a:rPr lang="en-US" altLang="en-US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en-US" i="1" err="1">
                <a:sym typeface="Symbol" panose="05050102010706020507" pitchFamily="18" charset="2"/>
              </a:rPr>
              <a:t>WSS</a:t>
            </a:r>
            <a:r>
              <a:rPr lang="en-US" altLang="en-US" i="1" baseline="-25000" err="1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(working set of Process </a:t>
            </a:r>
            <a:r>
              <a:rPr lang="en-US" altLang="en-US" i="1">
                <a:sym typeface="Symbol" panose="05050102010706020507" pitchFamily="18" charset="2"/>
              </a:rPr>
              <a:t>P</a:t>
            </a:r>
            <a:r>
              <a:rPr lang="en-US" altLang="en-US" i="1" baseline="-25000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) =  total number of pages referenced in the most recent  (varies in time)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en-US" i="1">
                <a:sym typeface="Symbol" panose="05050102010706020507" pitchFamily="18" charset="2"/>
              </a:rPr>
              <a:t>D</a:t>
            </a:r>
            <a:r>
              <a:rPr lang="en-US" altLang="en-US">
                <a:sym typeface="Symbol" panose="05050102010706020507" pitchFamily="18" charset="2"/>
              </a:rPr>
              <a:t> =  </a:t>
            </a:r>
            <a:r>
              <a:rPr lang="en-US" altLang="en-US" i="1" err="1">
                <a:sym typeface="Symbol" panose="05050102010706020507" pitchFamily="18" charset="2"/>
              </a:rPr>
              <a:t>WSS</a:t>
            </a:r>
            <a:r>
              <a:rPr lang="en-US" altLang="en-US" i="1" baseline="-25000" err="1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Approximation of locality</a:t>
            </a:r>
          </a:p>
        </p:txBody>
      </p:sp>
    </p:spTree>
  </p:cSld>
  <p:clrMapOvr>
    <a:masterClrMapping/>
  </p:clrMapOvr>
  <p:transition/>
  <p:timing/>
</p:sld>
</file>

<file path=ppt/slides/slide16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50C8928-B255-4148-8CE5-E08C2A2F6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Working-Set Model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17706D0B-A6AA-455E-A13D-C7F917485C1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67745" y="1065213"/>
            <a:ext cx="6838756" cy="1806575"/>
          </a:xfrm>
        </p:spPr>
        <p:txBody>
          <a:bodyPr/>
          <a:lstStyle/>
          <a:p>
            <a:r>
              <a:rPr lang="en-US" altLang="en-US">
                <a:sym typeface="Symbol" panose="05050102010706020507" pitchFamily="18" charset="2"/>
              </a:rPr>
              <a:t>if </a:t>
            </a:r>
            <a:r>
              <a:rPr lang="en-US" altLang="en-US" i="1">
                <a:sym typeface="Symbol" panose="05050102010706020507" pitchFamily="18" charset="2"/>
              </a:rPr>
              <a:t>D</a:t>
            </a:r>
            <a:r>
              <a:rPr lang="en-US" altLang="en-US">
                <a:sym typeface="Symbol" panose="05050102010706020507" pitchFamily="18" charset="2"/>
              </a:rPr>
              <a:t> &gt; </a:t>
            </a:r>
            <a:r>
              <a:rPr lang="en-US" altLang="en-US" i="1">
                <a:sym typeface="Symbol" panose="05050102010706020507" pitchFamily="18" charset="2"/>
              </a:rPr>
              <a:t>m</a:t>
            </a:r>
            <a:r>
              <a:rPr lang="en-US" altLang="en-US">
                <a:sym typeface="Symbol" panose="05050102010706020507" pitchFamily="18" charset="2"/>
              </a:rPr>
              <a:t>  Thrashing</a:t>
            </a:r>
          </a:p>
          <a:p>
            <a:r>
              <a:rPr lang="en-US" altLang="en-US">
                <a:sym typeface="Symbol" panose="05050102010706020507" pitchFamily="18" charset="2"/>
              </a:rPr>
              <a:t>Policy if </a:t>
            </a:r>
            <a:r>
              <a:rPr lang="en-US" altLang="en-US" i="1">
                <a:sym typeface="Symbol" panose="05050102010706020507" pitchFamily="18" charset="2"/>
              </a:rPr>
              <a:t>D</a:t>
            </a:r>
            <a:r>
              <a:rPr lang="en-US" altLang="en-US">
                <a:sym typeface="Symbol" panose="05050102010706020507" pitchFamily="18" charset="2"/>
              </a:rPr>
              <a:t> &gt; m, then suspend or swap out one of the processes </a:t>
            </a:r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id="{D78CC71D-4523-4A34-A452-9A1A6004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0275" y="2398713"/>
            <a:ext cx="634841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6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C85D6D9-0BFB-4F79-84C7-A3D2AE8C3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9963" y="238161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/>
              <a:t>Keeping Track of the Working Set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9BBF136A-DA53-4605-97A8-2C01EF4D2DE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77080" y="1119188"/>
            <a:ext cx="7567124" cy="4530725"/>
          </a:xfrm>
        </p:spPr>
        <p:txBody>
          <a:bodyPr/>
          <a:lstStyle/>
          <a:p>
            <a:r>
              <a:rPr lang="en-US" altLang="en-US"/>
              <a:t>Approximate with interval timer + a reference bit</a:t>
            </a:r>
          </a:p>
          <a:p>
            <a:r>
              <a:rPr lang="en-US" altLang="en-US"/>
              <a:t>Example: </a:t>
            </a:r>
            <a:r>
              <a:rPr lang="en-US" altLang="en-US">
                <a:sym typeface="Symbol" panose="05050102010706020507" pitchFamily="18" charset="2"/>
              </a:rPr>
              <a:t> = 10,000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Timer interrupts after every 5000 time units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Keep in memory 2 bits for each page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Whenever a timer interrupts copy and sets the values of all reference bits to 0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If one of the bits in memory = 1  page in working set</a:t>
            </a:r>
          </a:p>
          <a:p>
            <a:r>
              <a:rPr lang="en-US" altLang="en-US">
                <a:sym typeface="Symbol" panose="05050102010706020507" pitchFamily="18" charset="2"/>
              </a:rPr>
              <a:t>Why is this not completely accurate?</a:t>
            </a:r>
          </a:p>
          <a:p>
            <a:r>
              <a:rPr lang="en-US" altLang="en-US">
                <a:sym typeface="Symbol" panose="05050102010706020507" pitchFamily="18" charset="2"/>
              </a:rPr>
              <a:t>Improvement = 10 bits and interrupt every 1000 time units</a:t>
            </a:r>
          </a:p>
        </p:txBody>
      </p:sp>
    </p:spTree>
  </p:cSld>
  <p:clrMapOvr>
    <a:masterClrMapping/>
  </p:clrMapOvr>
  <p:transition/>
  <p:timing/>
</p:sld>
</file>

<file path=ppt/slides/slide16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29888C5-2B9B-4A77-BC8C-19DD0EC76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6925" y="247492"/>
            <a:ext cx="7889875" cy="576262"/>
          </a:xfrm>
        </p:spPr>
        <p:txBody>
          <a:bodyPr/>
          <a:lstStyle/>
          <a:p>
            <a:pPr eaLnBrk="1" hangingPunct="1"/>
            <a:r>
              <a:rPr lang="en-US" altLang="en-US"/>
              <a:t>Page-Fault Frequency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489687F2-3AE7-4450-84F0-33674156840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80444" y="1049338"/>
            <a:ext cx="7563759" cy="1668462"/>
          </a:xfrm>
        </p:spPr>
        <p:txBody>
          <a:bodyPr/>
          <a:lstStyle/>
          <a:p>
            <a:r>
              <a:rPr lang="en-US" altLang="en-US"/>
              <a:t>More direct approach than WSS</a:t>
            </a:r>
          </a:p>
          <a:p>
            <a:r>
              <a:rPr lang="en-US" altLang="en-US"/>
              <a:t>Establish </a:t>
            </a:r>
            <a:r>
              <a:rPr lang="ja-JP" altLang="en-US"/>
              <a:t>“</a:t>
            </a:r>
            <a:r>
              <a:rPr lang="en-US" altLang="ja-JP"/>
              <a:t>acceptable</a:t>
            </a:r>
            <a:r>
              <a:rPr lang="ja-JP" altLang="en-US"/>
              <a:t>”</a:t>
            </a:r>
            <a:r>
              <a:rPr lang="en-US" altLang="ja-JP"/>
              <a:t> </a:t>
            </a:r>
            <a:r>
              <a:rPr lang="en-US" altLang="ja-JP" b="1">
                <a:solidFill>
                  <a:srgbClr val="006699"/>
                </a:solidFill>
                <a:latin typeface="+mj-lt"/>
              </a:rPr>
              <a:t>page-fault frequency</a:t>
            </a:r>
            <a:r>
              <a:rPr lang="en-US" altLang="ja-JP" b="1">
                <a:solidFill>
                  <a:srgbClr val="3366FF"/>
                </a:solidFill>
              </a:rPr>
              <a:t> </a:t>
            </a:r>
            <a:r>
              <a:rPr lang="en-US" altLang="ja-JP"/>
              <a:t>(</a:t>
            </a:r>
            <a:r>
              <a:rPr lang="en-US" altLang="ja-JP" b="1">
                <a:solidFill>
                  <a:srgbClr val="006699"/>
                </a:solidFill>
                <a:latin typeface="+mj-lt"/>
              </a:rPr>
              <a:t>PFF</a:t>
            </a:r>
            <a:r>
              <a:rPr lang="en-US" altLang="ja-JP"/>
              <a:t>)</a:t>
            </a:r>
            <a:r>
              <a:rPr lang="en-US" altLang="ja-JP" b="1">
                <a:solidFill>
                  <a:srgbClr val="3366FF"/>
                </a:solidFill>
              </a:rPr>
              <a:t> </a:t>
            </a:r>
            <a:r>
              <a:rPr lang="en-US" altLang="ja-JP"/>
              <a:t>rate and use local replacement policy</a:t>
            </a:r>
          </a:p>
          <a:p>
            <a:pPr lvl="1"/>
            <a:r>
              <a:rPr lang="en-US" altLang="en-US"/>
              <a:t>If actual rate too low, process loses frame</a:t>
            </a:r>
          </a:p>
          <a:p>
            <a:pPr lvl="1"/>
            <a:r>
              <a:rPr lang="en-US" altLang="en-US"/>
              <a:t>If actual rate too high, process gains frame</a:t>
            </a:r>
          </a:p>
        </p:txBody>
      </p:sp>
      <p:pic>
        <p:nvPicPr>
          <p:cNvPr id="64516" name="Picture 1" descr="9_21.pdf">
            <a:extLst>
              <a:ext uri="{FF2B5EF4-FFF2-40B4-BE49-F238E27FC236}">
                <a16:creationId xmlns:a16="http://schemas.microsoft.com/office/drawing/2014/main" id="{FA40E878-1621-4D69-A40B-3E5E659D8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8000" y="2954338"/>
            <a:ext cx="51038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6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32CF12F9-034E-460B-8BDF-E93A7F39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8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Working Sets and Page Fault Rates</a:t>
            </a:r>
          </a:p>
        </p:txBody>
      </p:sp>
      <p:pic>
        <p:nvPicPr>
          <p:cNvPr id="65539" name="Picture 4" descr="9">
            <a:extLst>
              <a:ext uri="{FF2B5EF4-FFF2-40B4-BE49-F238E27FC236}">
                <a16:creationId xmlns:a16="http://schemas.microsoft.com/office/drawing/2014/main" id="{3A803122-91F8-4F9C-A75C-06F0F91E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3700" y="2684463"/>
            <a:ext cx="5802313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0C3821-2D01-463B-B43D-94D36245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1042988"/>
            <a:ext cx="7194550" cy="2071687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lIns="91435" tIns="45718" rIns="91435" bIns="45718"/>
          <a:lstStyle>
            <a:defPPr>
              <a:defRPr lang="en-US"/>
            </a:defPPr>
            <a:lvl1pPr marL="488950" indent="-4889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0"/>
              <a:buChar char="n"/>
              <a:defRPr kumimoji="1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1060450" indent="-40798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0"/>
              <a:buChar char="l"/>
              <a:defRPr kumimoji="1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55098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0"/>
              <a:buChar char="4"/>
              <a:defRPr kumimoji="1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203993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530475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3183912" indent="-326555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6pPr>
            <a:lvl7pPr marL="3837022" indent="-326555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7pPr>
            <a:lvl8pPr marL="4490133" indent="-326555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8pPr>
            <a:lvl9pPr marL="5143243" indent="-326555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>
                <a:ea typeface="ＭＳ Ｐゴシック" charset="-128"/>
                <a:cs typeface="ＭＳ Ｐゴシック" charset="-128"/>
              </a:rPr>
              <a:t>Direct relationship between working set of a process and its page-fault rate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>
                <a:ea typeface="ＭＳ Ｐゴシック" charset="-128"/>
                <a:cs typeface="ＭＳ Ｐゴシック" charset="-128"/>
              </a:rPr>
              <a:t>Working set changes over time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>
                <a:ea typeface="ＭＳ Ｐゴシック" charset="-128"/>
                <a:cs typeface="ＭＳ Ｐゴシック" charset="-128"/>
              </a:rPr>
              <a:t>Peaks and valleys over time</a:t>
            </a:r>
          </a:p>
          <a:p>
            <a:pPr marL="0" indent="0">
              <a:buFont typeface="Monotype Sorts" charset="0"/>
              <a:buNone/>
              <a:defRPr/>
            </a:pPr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xmlns="" id="{60134717-6B8D-4E64-9AC7-D74C604788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983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Safe State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xmlns="" id="{EFC0A195-78EA-410E-9026-C9CEFE55CB3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9163" y="1165225"/>
            <a:ext cx="7310438" cy="4914562"/>
          </a:xfrm>
        </p:spPr>
        <p:txBody>
          <a:bodyPr/>
          <a:lstStyle/>
          <a:p>
            <a:r>
              <a:rPr lang="en-US" altLang="en-US"/>
              <a:t>When a thread requests an available resource, </a:t>
            </a:r>
            <a:r>
              <a:rPr lang="en-US" altLang="en-US">
                <a:solidFill>
                  <a:srgbClr val="FF0000"/>
                </a:solidFill>
              </a:rPr>
              <a:t>system must decide if immediate allocation leaves the system in a safe state</a:t>
            </a:r>
          </a:p>
          <a:p>
            <a:r>
              <a:rPr lang="en-US" altLang="en-US"/>
              <a:t>System is in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safe state </a:t>
            </a:r>
            <a:r>
              <a:rPr lang="en-US" altLang="en-US"/>
              <a:t>if there exists a sequence &lt;</a:t>
            </a:r>
            <a:r>
              <a:rPr lang="en-US" altLang="en-US" i="1"/>
              <a:t>T</a:t>
            </a:r>
            <a:r>
              <a:rPr lang="en-US" altLang="en-US" i="1" baseline="-25000"/>
              <a:t>1</a:t>
            </a:r>
            <a:r>
              <a:rPr lang="en-US" altLang="en-US" i="1"/>
              <a:t>, T</a:t>
            </a:r>
            <a:r>
              <a:rPr lang="en-US" altLang="en-US" i="1" baseline="-25000"/>
              <a:t>2</a:t>
            </a:r>
            <a:r>
              <a:rPr lang="en-US" altLang="en-US" i="1"/>
              <a:t>, …, T</a:t>
            </a:r>
            <a:r>
              <a:rPr lang="en-US" altLang="en-US" i="1" baseline="-25000"/>
              <a:t>n</a:t>
            </a:r>
            <a:r>
              <a:rPr lang="en-US" altLang="en-US"/>
              <a:t>&gt; of ALL the threads  in the systems such that  for each T</a:t>
            </a:r>
            <a:r>
              <a:rPr lang="en-US" altLang="en-US" baseline="-25000" err="1"/>
              <a:t>i</a:t>
            </a:r>
            <a:r>
              <a:rPr lang="en-US" altLang="en-US"/>
              <a:t>, the resources that T</a:t>
            </a:r>
            <a:r>
              <a:rPr lang="en-US" altLang="en-US" baseline="-25000" err="1"/>
              <a:t>i </a:t>
            </a:r>
            <a:r>
              <a:rPr lang="en-US" altLang="en-US"/>
              <a:t>can still request can be satisfied by currently available resources + resources held by all the </a:t>
            </a:r>
            <a:r>
              <a:rPr lang="en-US" altLang="en-US" i="1" err="1"/>
              <a:t>T</a:t>
            </a:r>
            <a:r>
              <a:rPr lang="en-US" altLang="en-US" i="1" baseline="-25000" err="1"/>
              <a:t>j</a:t>
            </a:r>
            <a:r>
              <a:rPr lang="en-US" altLang="en-US"/>
              <a:t>, with</a:t>
            </a:r>
            <a:r>
              <a:rPr lang="en-US" altLang="en-US" i="1"/>
              <a:t> j </a:t>
            </a:r>
            <a:r>
              <a:rPr lang="en-US" altLang="en-US"/>
              <a:t>&lt; </a:t>
            </a:r>
            <a:r>
              <a:rPr lang="en-US" altLang="en-US" i="1"/>
              <a:t>I</a:t>
            </a:r>
            <a:endParaRPr lang="en-US" altLang="en-US"/>
          </a:p>
          <a:p>
            <a:r>
              <a:rPr lang="en-US" altLang="en-US"/>
              <a:t>That is:</a:t>
            </a:r>
          </a:p>
          <a:p>
            <a:pPr lvl="1"/>
            <a:r>
              <a:rPr lang="en-US" altLang="en-US"/>
              <a:t>If T</a:t>
            </a:r>
            <a:r>
              <a:rPr lang="en-US" altLang="en-US" baseline="-25000" err="1"/>
              <a:t>i</a:t>
            </a:r>
            <a:r>
              <a:rPr lang="en-US" altLang="en-US"/>
              <a:t> resource needs are not immediately available, then </a:t>
            </a:r>
            <a:r>
              <a:rPr lang="en-US" altLang="en-US" i="1" err="1"/>
              <a:t>T</a:t>
            </a:r>
            <a:r>
              <a:rPr lang="en-US" altLang="en-US" i="1" baseline="-25000" err="1"/>
              <a:t>i</a:t>
            </a:r>
            <a:r>
              <a:rPr lang="en-US" altLang="en-US"/>
              <a:t> can wait until all </a:t>
            </a:r>
            <a:r>
              <a:rPr lang="en-US" altLang="en-US" i="1" err="1"/>
              <a:t>T</a:t>
            </a:r>
            <a:r>
              <a:rPr lang="en-US" altLang="en-US" i="1" baseline="-25000" err="1"/>
              <a:t>j</a:t>
            </a:r>
            <a:r>
              <a:rPr lang="en-US" altLang="en-US" i="1"/>
              <a:t> </a:t>
            </a:r>
            <a:r>
              <a:rPr lang="en-US" altLang="en-US"/>
              <a:t>have finished</a:t>
            </a:r>
          </a:p>
          <a:p>
            <a:pPr lvl="1"/>
            <a:r>
              <a:rPr lang="en-US" altLang="en-US"/>
              <a:t>When </a:t>
            </a:r>
            <a:r>
              <a:rPr lang="en-US" altLang="en-US" i="1" err="1"/>
              <a:t>T</a:t>
            </a:r>
            <a:r>
              <a:rPr lang="en-US" altLang="en-US" i="1" baseline="-25000" err="1"/>
              <a:t>j</a:t>
            </a:r>
            <a:r>
              <a:rPr lang="en-US" altLang="en-US"/>
              <a:t> is finished, </a:t>
            </a:r>
            <a:r>
              <a:rPr lang="en-US" altLang="en-US" i="1" err="1"/>
              <a:t>T</a:t>
            </a:r>
            <a:r>
              <a:rPr lang="en-US" altLang="en-US" i="1" baseline="-25000" err="1"/>
              <a:t>i</a:t>
            </a:r>
            <a:r>
              <a:rPr lang="en-US" altLang="en-US"/>
              <a:t> can obtain needed resources, execute, return allocated resources, and terminate</a:t>
            </a:r>
          </a:p>
          <a:p>
            <a:pPr lvl="1"/>
            <a:r>
              <a:rPr lang="en-US" altLang="en-US"/>
              <a:t>When </a:t>
            </a:r>
            <a:r>
              <a:rPr lang="en-US" altLang="en-US" i="1" err="1"/>
              <a:t>T</a:t>
            </a:r>
            <a:r>
              <a:rPr lang="en-US" altLang="en-US" i="1" baseline="-25000" err="1"/>
              <a:t>i</a:t>
            </a:r>
            <a:r>
              <a:rPr lang="en-US" altLang="en-US"/>
              <a:t> terminates, </a:t>
            </a:r>
            <a:r>
              <a:rPr lang="en-US" altLang="en-US" i="1" err="1"/>
              <a:t>T</a:t>
            </a:r>
            <a:r>
              <a:rPr lang="en-US" altLang="en-US" i="1" baseline="-25000" err="1"/>
              <a:t>i </a:t>
            </a:r>
            <a:r>
              <a:rPr lang="en-US" altLang="en-US" baseline="-25000"/>
              <a:t>+1</a:t>
            </a:r>
            <a:r>
              <a:rPr lang="en-US" altLang="en-US"/>
              <a:t> can obtain its needed resources, and so on </a:t>
            </a:r>
          </a:p>
        </p:txBody>
      </p:sp>
    </p:spTree>
  </p:cSld>
  <p:clrMapOvr>
    <a:masterClrMapping/>
  </p:clrMapOvr>
  <p:transition/>
  <p:timing/>
</p:sld>
</file>

<file path=ppt/slides/slide17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2F1A281-A3F7-478D-8F22-6700032BE4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613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/>
              <a:t>Allocating Kernel Memory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02CE61BF-9E24-439E-BBC6-87B0D25B1D4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012" y="1093788"/>
            <a:ext cx="7677150" cy="4530725"/>
          </a:xfrm>
        </p:spPr>
        <p:txBody>
          <a:bodyPr/>
          <a:lstStyle/>
          <a:p>
            <a:r>
              <a:rPr lang="en-US" altLang="en-US"/>
              <a:t>Treated differently from user memory</a:t>
            </a:r>
          </a:p>
          <a:p>
            <a:r>
              <a:rPr lang="en-US" altLang="en-US"/>
              <a:t>Often allocated from a free-memory pool</a:t>
            </a:r>
          </a:p>
          <a:p>
            <a:pPr lvl="1"/>
            <a:r>
              <a:rPr lang="en-US" altLang="en-US"/>
              <a:t>Kernel requests memory for structures of varying sizes</a:t>
            </a:r>
          </a:p>
          <a:p>
            <a:pPr lvl="1"/>
            <a:r>
              <a:rPr lang="en-US" altLang="en-US"/>
              <a:t>Some kernel memory needs to be contiguous</a:t>
            </a:r>
          </a:p>
          <a:p>
            <a:pPr lvl="2"/>
            <a:r>
              <a:rPr lang="en-US" altLang="en-US"/>
              <a:t>i.e., for device I/O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  <p:transition/>
  <p:timing/>
</p:sld>
</file>

<file path=ppt/slides/slide17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EDF62A2-64B7-43DA-94A9-5E4FB7691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924" y="23142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Buddy System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E5CAAA64-09C4-4B7D-B67B-72A26393B1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1354" y="1108305"/>
            <a:ext cx="7728794" cy="5243512"/>
          </a:xfrm>
        </p:spPr>
        <p:txBody>
          <a:bodyPr/>
          <a:lstStyle/>
          <a:p>
            <a:r>
              <a:rPr lang="en-US" altLang="en-US"/>
              <a:t>Allocates memory from fixed-size segment consisting of physically-contiguous pages</a:t>
            </a:r>
          </a:p>
          <a:p>
            <a:r>
              <a:rPr lang="en-US" altLang="en-US"/>
              <a:t>Memory allocated using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power-of-2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allocator</a:t>
            </a:r>
          </a:p>
          <a:p>
            <a:pPr lvl="1"/>
            <a:r>
              <a:rPr lang="en-US" altLang="en-US"/>
              <a:t>Satisfies requests in units sized as power of 2</a:t>
            </a:r>
          </a:p>
          <a:p>
            <a:pPr lvl="1"/>
            <a:r>
              <a:rPr lang="en-US" altLang="en-US"/>
              <a:t>Request rounded up to next highest power of 2</a:t>
            </a:r>
          </a:p>
          <a:p>
            <a:pPr lvl="1"/>
            <a:r>
              <a:rPr lang="en-US" altLang="en-US"/>
              <a:t>When smaller allocation needed than is available, current chunk split into two buddies of next-lower power of 2</a:t>
            </a:r>
          </a:p>
          <a:p>
            <a:pPr lvl="2"/>
            <a:r>
              <a:rPr lang="en-US" altLang="en-US"/>
              <a:t>Continue until appropriate sized chunk available</a:t>
            </a:r>
          </a:p>
          <a:p>
            <a:r>
              <a:rPr lang="en-US" altLang="en-US"/>
              <a:t>For example, assume 256KB chunk available, kernel requests 21KB</a:t>
            </a:r>
          </a:p>
          <a:p>
            <a:pPr lvl="1"/>
            <a:r>
              <a:rPr lang="en-US" altLang="en-US"/>
              <a:t>Split into A</a:t>
            </a:r>
            <a:r>
              <a:rPr lang="en-US" altLang="en-US" baseline="-25000"/>
              <a:t>L</a:t>
            </a:r>
            <a:r>
              <a:rPr lang="en-US" altLang="en-US"/>
              <a:t> </a:t>
            </a:r>
            <a:r>
              <a:rPr lang="en-US" altLang="en-US" baseline="-25000"/>
              <a:t>and</a:t>
            </a:r>
            <a:r>
              <a:rPr lang="en-US" altLang="en-US"/>
              <a:t> A</a:t>
            </a:r>
            <a:r>
              <a:rPr lang="en-US" altLang="en-US" baseline="-25000"/>
              <a:t>R</a:t>
            </a:r>
            <a:r>
              <a:rPr lang="en-US" altLang="en-US"/>
              <a:t> of 128KB each</a:t>
            </a:r>
          </a:p>
          <a:p>
            <a:pPr lvl="2"/>
            <a:r>
              <a:rPr lang="en-US" altLang="en-US"/>
              <a:t>One further divided into B</a:t>
            </a:r>
            <a:r>
              <a:rPr lang="en-US" altLang="en-US" baseline="-25000"/>
              <a:t>L</a:t>
            </a:r>
            <a:r>
              <a:rPr lang="en-US" altLang="en-US"/>
              <a:t> and B</a:t>
            </a:r>
            <a:r>
              <a:rPr lang="en-US" altLang="en-US" baseline="-25000"/>
              <a:t>R</a:t>
            </a:r>
            <a:r>
              <a:rPr lang="en-US" altLang="en-US"/>
              <a:t> of 64KB</a:t>
            </a:r>
          </a:p>
          <a:p>
            <a:pPr lvl="3"/>
            <a:r>
              <a:rPr lang="en-US" altLang="en-US"/>
              <a:t>One further into C</a:t>
            </a:r>
            <a:r>
              <a:rPr lang="en-US" altLang="en-US" baseline="-25000"/>
              <a:t>L</a:t>
            </a:r>
            <a:r>
              <a:rPr lang="en-US" altLang="en-US"/>
              <a:t> and C</a:t>
            </a:r>
            <a:r>
              <a:rPr lang="en-US" altLang="en-US" baseline="-25000"/>
              <a:t>R</a:t>
            </a:r>
            <a:r>
              <a:rPr lang="en-US" altLang="en-US"/>
              <a:t> of 32KB each – one used to satisfy request</a:t>
            </a:r>
          </a:p>
          <a:p>
            <a:r>
              <a:rPr lang="en-US" altLang="en-US"/>
              <a:t>Advantage – quickly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coalesce</a:t>
            </a:r>
            <a:r>
              <a:rPr lang="en-US" altLang="en-US"/>
              <a:t> unused chunks into larger chunk</a:t>
            </a:r>
          </a:p>
          <a:p>
            <a:r>
              <a:rPr lang="en-US" altLang="en-US"/>
              <a:t>Disadvantage - fragmentation</a:t>
            </a:r>
          </a:p>
        </p:txBody>
      </p:sp>
    </p:spTree>
  </p:cSld>
  <p:clrMapOvr>
    <a:masterClrMapping/>
  </p:clrMapOvr>
  <p:transition/>
  <p:timing/>
</p:sld>
</file>

<file path=ppt/slides/slide17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D7F2BFD-A139-44E1-A8C4-15AD88D11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28" y="24826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/>
              <a:t>Buddy System Allocator</a:t>
            </a:r>
          </a:p>
        </p:txBody>
      </p:sp>
      <p:pic>
        <p:nvPicPr>
          <p:cNvPr id="68611" name="Picture 1" descr="9_26.pdf">
            <a:extLst>
              <a:ext uri="{FF2B5EF4-FFF2-40B4-BE49-F238E27FC236}">
                <a16:creationId xmlns:a16="http://schemas.microsoft.com/office/drawing/2014/main" id="{869C8A9C-EF25-4003-820B-18102B316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4013" y="1268413"/>
            <a:ext cx="4083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7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DA6288A-EB91-479B-96DE-A3D011B247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828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/>
              <a:t>Slab Allocator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7A21D0E-511D-4C65-997E-BBF66953E2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86408" y="1174398"/>
            <a:ext cx="7605712" cy="5046662"/>
          </a:xfrm>
        </p:spPr>
        <p:txBody>
          <a:bodyPr/>
          <a:lstStyle/>
          <a:p>
            <a:r>
              <a:rPr lang="en-US" altLang="en-US"/>
              <a:t>Alternate strategy</a:t>
            </a:r>
            <a:endParaRPr lang="en-US" altLang="en-US" sz="800"/>
          </a:p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Slab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is one or more physically contiguous pages</a:t>
            </a:r>
            <a:endParaRPr lang="en-US" altLang="en-US" sz="800"/>
          </a:p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consists of one or more slabs</a:t>
            </a:r>
            <a:endParaRPr lang="en-US" altLang="en-US" sz="800"/>
          </a:p>
          <a:p>
            <a:r>
              <a:rPr lang="en-US" altLang="en-US"/>
              <a:t>Single cache for each unique kernel data structure</a:t>
            </a:r>
          </a:p>
          <a:p>
            <a:pPr lvl="1"/>
            <a:r>
              <a:rPr lang="en-US" altLang="en-US"/>
              <a:t>Each cache filled with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objects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instantiations of the data structure</a:t>
            </a:r>
            <a:endParaRPr lang="en-US" altLang="en-US" sz="800"/>
          </a:p>
          <a:p>
            <a:r>
              <a:rPr lang="en-US" altLang="en-US"/>
              <a:t>When cache created, filled with objects marked as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endParaRPr lang="en-US" altLang="en-US" sz="800" b="1"/>
          </a:p>
          <a:p>
            <a:r>
              <a:rPr lang="en-US" altLang="en-US"/>
              <a:t>When structures stored, objects marked as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used</a:t>
            </a:r>
            <a:endParaRPr lang="en-US" altLang="en-US" sz="800" b="1"/>
          </a:p>
          <a:p>
            <a:r>
              <a:rPr lang="en-US" altLang="en-US"/>
              <a:t>If slab is full of used objects, next object allocated from empty slab</a:t>
            </a:r>
          </a:p>
          <a:p>
            <a:pPr lvl="1"/>
            <a:r>
              <a:rPr lang="en-US" altLang="en-US"/>
              <a:t>If no empty slabs, new slab allocated</a:t>
            </a:r>
            <a:endParaRPr lang="en-US" altLang="en-US" sz="800"/>
          </a:p>
          <a:p>
            <a:r>
              <a:rPr lang="en-US" altLang="en-US"/>
              <a:t>Benefits include no fragmentation, fast memory request satisfaction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  <p:transition/>
  <p:timing/>
</p:sld>
</file>

<file path=ppt/slides/slide17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4A40E11A-B2D5-4E29-BF39-6BA9D3D28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8996" y="238161"/>
            <a:ext cx="7635875" cy="576262"/>
          </a:xfrm>
        </p:spPr>
        <p:txBody>
          <a:bodyPr/>
          <a:lstStyle/>
          <a:p>
            <a:pPr eaLnBrk="1" hangingPunct="1"/>
            <a:r>
              <a:rPr lang="en-US" altLang="en-US"/>
              <a:t>Slab Allocation</a:t>
            </a:r>
          </a:p>
        </p:txBody>
      </p:sp>
      <p:pic>
        <p:nvPicPr>
          <p:cNvPr id="70659" name="Picture 1" descr="9_27.pdf">
            <a:extLst>
              <a:ext uri="{FF2B5EF4-FFF2-40B4-BE49-F238E27FC236}">
                <a16:creationId xmlns:a16="http://schemas.microsoft.com/office/drawing/2014/main" id="{0BAC7363-1517-4813-8378-BDB9D65AA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3900" y="1182688"/>
            <a:ext cx="5129213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7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83762B59-BFC2-467F-AE33-A4E58A10E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2506" y="2355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/>
              <a:t>Slab Allocator in Linux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22327191-B344-4706-B7BA-4B24E2E936C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86408" y="1167854"/>
            <a:ext cx="7501810" cy="5214937"/>
          </a:xfrm>
        </p:spPr>
        <p:txBody>
          <a:bodyPr/>
          <a:lstStyle/>
          <a:p>
            <a:r>
              <a:rPr lang="en-US" altLang="en-US"/>
              <a:t>For example process descriptor is of type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struct task_struct</a:t>
            </a:r>
            <a:endParaRPr lang="en-US" altLang="en-US"/>
          </a:p>
          <a:p>
            <a:r>
              <a:rPr lang="en-US" altLang="en-US" err="1"/>
              <a:t>Approx 1.7KB of memory</a:t>
            </a:r>
          </a:p>
          <a:p>
            <a:r>
              <a:rPr lang="en-US" altLang="en-US"/>
              <a:t>New task -&gt; allocate new struct from cache</a:t>
            </a:r>
          </a:p>
          <a:p>
            <a:pPr lvl="1"/>
            <a:r>
              <a:rPr lang="en-US" altLang="en-US"/>
              <a:t>Will use existing free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struct task_struct</a:t>
            </a:r>
            <a:endParaRPr lang="en-US" altLang="en-US"/>
          </a:p>
          <a:p>
            <a:r>
              <a:rPr lang="en-US" altLang="en-US"/>
              <a:t>Slab can be in three possible states</a:t>
            </a:r>
          </a:p>
          <a:p>
            <a:pPr lvl="1">
              <a:buFont typeface="Arial" pitchFamily="34" charset="0"/>
              <a:buAutoNum type="arabicPeriod"/>
            </a:pPr>
            <a:r>
              <a:rPr lang="en-US" altLang="en-US"/>
              <a:t>Full – all used</a:t>
            </a:r>
          </a:p>
          <a:p>
            <a:pPr lvl="1">
              <a:buFont typeface="Arial" pitchFamily="34" charset="0"/>
              <a:buAutoNum type="arabicPeriod"/>
            </a:pPr>
            <a:r>
              <a:rPr lang="en-US" altLang="en-US"/>
              <a:t>Empty – all free</a:t>
            </a:r>
          </a:p>
          <a:p>
            <a:pPr lvl="1">
              <a:buFont typeface="Arial" pitchFamily="34" charset="0"/>
              <a:buAutoNum type="arabicPeriod"/>
            </a:pPr>
            <a:r>
              <a:rPr lang="en-US" altLang="en-US"/>
              <a:t>Partial – mix of free and used</a:t>
            </a:r>
          </a:p>
          <a:p>
            <a:r>
              <a:rPr lang="en-US" altLang="en-US"/>
              <a:t>Upon request, slab allocator</a:t>
            </a:r>
          </a:p>
          <a:p>
            <a:pPr lvl="1">
              <a:buFont typeface="Arial" pitchFamily="34" charset="0"/>
              <a:buAutoNum type="arabicPeriod"/>
            </a:pPr>
            <a:r>
              <a:rPr lang="en-US" altLang="en-US"/>
              <a:t>Uses free struct in partial slab</a:t>
            </a:r>
          </a:p>
          <a:p>
            <a:pPr lvl="1">
              <a:buFont typeface="Arial" pitchFamily="34" charset="0"/>
              <a:buAutoNum type="arabicPeriod"/>
            </a:pPr>
            <a:r>
              <a:rPr lang="en-US" altLang="en-US"/>
              <a:t>If none, takes one from empty slab</a:t>
            </a:r>
          </a:p>
          <a:p>
            <a:pPr lvl="1">
              <a:buFont typeface="Arial" pitchFamily="34" charset="0"/>
              <a:buAutoNum type="arabicPeriod"/>
            </a:pPr>
            <a:r>
              <a:rPr lang="en-US" altLang="en-US"/>
              <a:t>If no empty slab, create new empty</a:t>
            </a:r>
          </a:p>
        </p:txBody>
      </p:sp>
    </p:spTree>
  </p:cSld>
  <p:clrMapOvr>
    <a:masterClrMapping/>
  </p:clrMapOvr>
  <p:transition/>
  <p:timing/>
</p:sld>
</file>

<file path=ppt/slides/slide17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750BB86-BC72-482A-B3BB-E6EF83BAB2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142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/>
              <a:t>Slab Allocator in Linux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AEE52FFE-7E13-4422-8E6C-50D405110C0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85142" y="1103313"/>
            <a:ext cx="7605712" cy="5214937"/>
          </a:xfrm>
        </p:spPr>
        <p:txBody>
          <a:bodyPr/>
          <a:lstStyle/>
          <a:p>
            <a:r>
              <a:rPr lang="en-US" altLang="en-US"/>
              <a:t>Slab started in Solaris, now wide-spread for both kernel mode and user memory in various OSes</a:t>
            </a:r>
          </a:p>
          <a:p>
            <a:r>
              <a:rPr lang="en-US" altLang="en-US"/>
              <a:t>Linux  2.2 had SLAB, now has both SLOB and SLUB allocators</a:t>
            </a:r>
          </a:p>
          <a:p>
            <a:pPr lvl="1"/>
            <a:r>
              <a:rPr lang="en-US" altLang="en-US"/>
              <a:t>SLOB for systems with limited memory</a:t>
            </a:r>
          </a:p>
          <a:p>
            <a:pPr lvl="2"/>
            <a:r>
              <a:rPr lang="en-US" altLang="en-US"/>
              <a:t>Simple List of Blocks – maintains 3 list objects for small, medium, large objects</a:t>
            </a:r>
          </a:p>
          <a:p>
            <a:pPr lvl="1"/>
            <a:r>
              <a:rPr lang="en-US" altLang="en-US"/>
              <a:t>SLUB is performance-optimized SLAB removes per-CPU queues, metadata stored in page structure</a:t>
            </a:r>
          </a:p>
        </p:txBody>
      </p:sp>
    </p:spTree>
  </p:cSld>
  <p:clrMapOvr>
    <a:masterClrMapping/>
  </p:clrMapOvr>
  <p:transition/>
  <p:timing/>
</p:sld>
</file>

<file path=ppt/slides/slide17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B76758C-1E6C-4B95-A8AA-7E0A28DAC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867" y="24489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/>
              <a:t>Other Considerations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48081149-F761-4B98-AC52-65D65BDA953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74570" y="1170217"/>
            <a:ext cx="7027251" cy="4908550"/>
          </a:xfrm>
          <a:ln>
            <a:miter lim="800000"/>
          </a:ln>
        </p:spPr>
        <p:txBody>
          <a:bodyPr/>
          <a:lstStyle/>
          <a:p>
            <a:pPr>
              <a:defRPr/>
            </a:pPr>
            <a:r>
              <a:rPr lang="en-US" altLang="en-US"/>
              <a:t>Prepaging </a:t>
            </a:r>
          </a:p>
          <a:p>
            <a:pPr>
              <a:defRPr/>
            </a:pPr>
            <a:r>
              <a:rPr lang="en-US" altLang="en-US"/>
              <a:t>Page size</a:t>
            </a:r>
          </a:p>
          <a:p>
            <a:pPr>
              <a:defRPr/>
            </a:pPr>
            <a:r>
              <a:rPr lang="en-US" altLang="en-US"/>
              <a:t>TLB reach</a:t>
            </a:r>
          </a:p>
          <a:p>
            <a:pPr>
              <a:defRPr/>
            </a:pPr>
            <a:r>
              <a:rPr lang="en-US" altLang="en-US"/>
              <a:t>Inverted page table</a:t>
            </a:r>
          </a:p>
          <a:p>
            <a:pPr>
              <a:defRPr/>
            </a:pPr>
            <a:r>
              <a:rPr lang="en-US" altLang="en-US"/>
              <a:t>Program structure</a:t>
            </a:r>
          </a:p>
          <a:p>
            <a:pPr>
              <a:defRPr/>
            </a:pPr>
            <a:r>
              <a:rPr lang="en-US" altLang="en-US"/>
              <a:t>I/O interlock and page locking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 lvl="8">
              <a:buFontTx/>
              <a:buNone/>
              <a:defRPr/>
            </a:pPr>
            <a:endParaRPr lang="en-US" altLang="en-US"/>
          </a:p>
        </p:txBody>
      </p:sp>
    </p:spTree>
  </p:cSld>
  <p:clrMapOvr>
    <a:masterClrMapping/>
  </p:clrMapOvr>
  <p:transition/>
  <p:timing/>
</p:sld>
</file>

<file path=ppt/slides/slide17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1CDB9EE0-6EEF-4CAE-AF4B-D8E6BB27B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3595" y="23556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err="1"/>
              <a:t>Prepaging</a:t>
            </a:r>
            <a:endParaRPr lang="en-US" altLang="en-US"/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AABE17C3-5680-4983-895A-8012E260D65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77081" y="1170217"/>
            <a:ext cx="7697752" cy="4908550"/>
          </a:xfrm>
        </p:spPr>
        <p:txBody>
          <a:bodyPr/>
          <a:lstStyle/>
          <a:p>
            <a:r>
              <a:rPr lang="en-US" altLang="en-US"/>
              <a:t>To reduce the large number of page faults that occurs at process startup</a:t>
            </a:r>
          </a:p>
          <a:p>
            <a:r>
              <a:rPr lang="en-US" altLang="en-US" err="1"/>
              <a:t>Prepage all or some of the pages a process will need, before they are referenced</a:t>
            </a:r>
          </a:p>
          <a:p>
            <a:r>
              <a:rPr lang="en-US" altLang="en-US"/>
              <a:t>But if prepaged pages are unused, I/O and memory was wasted</a:t>
            </a:r>
          </a:p>
          <a:p>
            <a:r>
              <a:rPr lang="en-US" altLang="en-US"/>
              <a:t>Assume </a:t>
            </a:r>
            <a:r>
              <a:rPr lang="en-US" altLang="en-US" i="1"/>
              <a:t>s</a:t>
            </a:r>
            <a:r>
              <a:rPr lang="en-US" altLang="en-US"/>
              <a:t> pages are prepaged and </a:t>
            </a:r>
            <a:r>
              <a:rPr lang="el-GR" altLang="en-US" i="1"/>
              <a:t>α</a:t>
            </a:r>
            <a:r>
              <a:rPr lang="en-US" altLang="en-US" i="1"/>
              <a:t> </a:t>
            </a:r>
            <a:r>
              <a:rPr lang="en-US" altLang="en-US"/>
              <a:t>of the pages is used</a:t>
            </a:r>
          </a:p>
          <a:p>
            <a:pPr lvl="1"/>
            <a:r>
              <a:rPr lang="en-US" altLang="en-US"/>
              <a:t>Is cost of </a:t>
            </a:r>
            <a:r>
              <a:rPr lang="en-US" altLang="en-US" b="1" i="1"/>
              <a:t>s * </a:t>
            </a:r>
            <a:r>
              <a:rPr lang="el-GR" altLang="en-US" b="1" i="1"/>
              <a:t>α</a:t>
            </a:r>
            <a:r>
              <a:rPr lang="en-US" altLang="en-US" b="1" i="1"/>
              <a:t>  </a:t>
            </a:r>
            <a:r>
              <a:rPr lang="en-US" altLang="en-US"/>
              <a:t>save pages faults &gt; or &lt; than the cost of prepaging</a:t>
            </a:r>
            <a:r>
              <a:rPr lang="en-US" altLang="en-US" i="1"/>
              <a:t> </a:t>
            </a:r>
            <a:br>
              <a:rPr lang="en-US" altLang="en-US" i="1"/>
            </a:br>
            <a:r>
              <a:rPr lang="en-US" altLang="en-US" b="1" i="1"/>
              <a:t>s * (1- </a:t>
            </a:r>
            <a:r>
              <a:rPr lang="el-GR" altLang="en-US" b="1" i="1"/>
              <a:t>α</a:t>
            </a:r>
            <a:r>
              <a:rPr lang="en-US" altLang="en-US" b="1" i="1"/>
              <a:t>) </a:t>
            </a:r>
            <a:r>
              <a:rPr lang="en-US" altLang="en-US"/>
              <a:t>unnecessary pages</a:t>
            </a:r>
            <a:r>
              <a:rPr lang="en-US" altLang="en-US" i="1"/>
              <a:t>?  </a:t>
            </a:r>
          </a:p>
          <a:p>
            <a:pPr lvl="1"/>
            <a:r>
              <a:rPr lang="el-GR" altLang="en-US" b="1" i="1"/>
              <a:t>α</a:t>
            </a:r>
            <a:r>
              <a:rPr lang="en-US" altLang="en-US" i="1"/>
              <a:t> </a:t>
            </a:r>
            <a:r>
              <a:rPr lang="en-US" altLang="en-US"/>
              <a:t>near zero </a:t>
            </a:r>
            <a:r>
              <a:rPr lang="en-US" altLang="en-US">
                <a:sym typeface="Symbol" panose="05050102010706020507" pitchFamily="18" charset="2"/>
              </a:rPr>
              <a:t> prepaging loses</a:t>
            </a:r>
            <a:r>
              <a:rPr lang="en-US" altLang="en-US"/>
              <a:t> </a:t>
            </a:r>
          </a:p>
        </p:txBody>
      </p:sp>
    </p:spTree>
  </p:cSld>
  <p:clrMapOvr>
    <a:masterClrMapping/>
  </p:clrMapOvr>
  <p:transition/>
  <p:timing/>
</p:sld>
</file>

<file path=ppt/slides/slide17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AB72313-E0CB-45E4-B313-079673082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530" y="228830"/>
            <a:ext cx="7431087" cy="576262"/>
          </a:xfrm>
        </p:spPr>
        <p:txBody>
          <a:bodyPr/>
          <a:lstStyle/>
          <a:p>
            <a:pPr eaLnBrk="1" hangingPunct="1"/>
            <a:r>
              <a:rPr lang="en-US" altLang="en-US"/>
              <a:t>Page Size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6DC9D45D-D520-4D10-ABA7-FAA4AD8B0FF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64763" y="1153954"/>
            <a:ext cx="7654085" cy="4759325"/>
          </a:xfrm>
        </p:spPr>
        <p:txBody>
          <a:bodyPr/>
          <a:lstStyle/>
          <a:p>
            <a:r>
              <a:rPr lang="en-US" altLang="en-US"/>
              <a:t>Sometimes OS designers have a choice</a:t>
            </a:r>
          </a:p>
          <a:p>
            <a:pPr lvl="1"/>
            <a:r>
              <a:rPr lang="en-US" altLang="en-US"/>
              <a:t>Especially if running on custom-built CPU</a:t>
            </a:r>
          </a:p>
          <a:p>
            <a:r>
              <a:rPr lang="en-US" altLang="en-US"/>
              <a:t>Page size selection must take into consideration:</a:t>
            </a:r>
          </a:p>
          <a:p>
            <a:pPr lvl="1"/>
            <a:r>
              <a:rPr lang="en-US" altLang="en-US"/>
              <a:t>Fragmentation</a:t>
            </a:r>
          </a:p>
          <a:p>
            <a:pPr lvl="1"/>
            <a:r>
              <a:rPr lang="en-US" altLang="en-US"/>
              <a:t>Page table size </a:t>
            </a:r>
          </a:p>
          <a:p>
            <a:pPr lvl="1"/>
            <a:r>
              <a:rPr lang="en-US" altLang="en-US" b="1">
                <a:solidFill>
                  <a:srgbClr val="006699"/>
                </a:solidFill>
                <a:latin typeface="+mj-lt"/>
              </a:rPr>
              <a:t>Resolution</a:t>
            </a:r>
          </a:p>
          <a:p>
            <a:pPr lvl="1"/>
            <a:r>
              <a:rPr lang="en-US" altLang="en-US"/>
              <a:t>I/O overhead</a:t>
            </a:r>
          </a:p>
          <a:p>
            <a:pPr lvl="1"/>
            <a:r>
              <a:rPr lang="en-US" altLang="en-US"/>
              <a:t>Number of page faults</a:t>
            </a:r>
          </a:p>
          <a:p>
            <a:pPr lvl="1"/>
            <a:r>
              <a:rPr lang="en-US" altLang="en-US"/>
              <a:t>Locality</a:t>
            </a:r>
          </a:p>
          <a:p>
            <a:pPr lvl="1"/>
            <a:r>
              <a:rPr lang="en-US" altLang="en-US"/>
              <a:t>TLB size and effectiveness</a:t>
            </a:r>
          </a:p>
          <a:p>
            <a:r>
              <a:rPr lang="en-US" altLang="en-US"/>
              <a:t>Always power of 2, usually in the range 2</a:t>
            </a:r>
            <a:r>
              <a:rPr lang="en-US" altLang="en-US" baseline="30000"/>
              <a:t>12</a:t>
            </a:r>
            <a:r>
              <a:rPr lang="en-US" altLang="en-US"/>
              <a:t> (4,096 bytes) to 2</a:t>
            </a:r>
            <a:r>
              <a:rPr lang="en-US" altLang="en-US" baseline="30000"/>
              <a:t>22</a:t>
            </a:r>
            <a:r>
              <a:rPr lang="en-US" altLang="en-US"/>
              <a:t> (4,194,304 bytes)</a:t>
            </a:r>
          </a:p>
          <a:p>
            <a:r>
              <a:rPr lang="en-US" altLang="en-US"/>
              <a:t>On average, growing over time</a:t>
            </a:r>
          </a:p>
        </p:txBody>
      </p:sp>
    </p:spTree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xmlns="" id="{9E27B5FF-B4F4-4F92-A75E-BC83298532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Basic Facts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xmlns="" id="{015BDF1D-C0EA-4FC7-A293-BF12CBE7CCD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22337" y="1190625"/>
            <a:ext cx="7652495" cy="4414838"/>
          </a:xfrm>
        </p:spPr>
        <p:txBody>
          <a:bodyPr/>
          <a:lstStyle/>
          <a:p>
            <a:r>
              <a:rPr lang="en-US" altLang="en-US"/>
              <a:t>If a system is in safe state </a:t>
            </a:r>
            <a:r>
              <a:rPr lang="en-US" altLang="en-US">
                <a:sym typeface="Symbol" panose="05050102010706020507" pitchFamily="18" charset="2"/>
              </a:rPr>
              <a:t> no deadlocks</a:t>
            </a:r>
            <a:br>
              <a:rPr lang="en-US" altLang="en-US">
                <a:sym typeface="Symbol" panose="05050102010706020507" pitchFamily="18" charset="2"/>
              </a:rPr>
            </a:br>
            <a:endParaRPr lang="en-US" altLang="en-US">
              <a:sym typeface="Symbol" panose="05050102010706020507" pitchFamily="18" charset="2"/>
            </a:endParaRPr>
          </a:p>
          <a:p>
            <a:r>
              <a:rPr lang="en-US" altLang="en-US">
                <a:sym typeface="Symbol" panose="05050102010706020507" pitchFamily="18" charset="2"/>
              </a:rPr>
              <a:t>If a system is in unsafe state  possibility of deadlock</a:t>
            </a:r>
            <a:br>
              <a:rPr lang="en-US" altLang="en-US">
                <a:sym typeface="Symbol" panose="05050102010706020507" pitchFamily="18" charset="2"/>
              </a:rPr>
            </a:br>
            <a:endParaRPr lang="en-US" altLang="en-US">
              <a:sym typeface="Symbol" panose="05050102010706020507" pitchFamily="18" charset="2"/>
            </a:endParaRPr>
          </a:p>
          <a:p>
            <a:r>
              <a:rPr lang="en-US" altLang="en-US">
                <a:sym typeface="Symbol" panose="05050102010706020507" pitchFamily="18" charset="2"/>
              </a:rPr>
              <a:t>Avoidance  ensure that a system will never enter an unsafe state.</a:t>
            </a:r>
          </a:p>
        </p:txBody>
      </p:sp>
    </p:spTree>
  </p:cSld>
  <p:clrMapOvr>
    <a:masterClrMapping/>
  </p:clrMapOvr>
  <p:transition/>
  <p:timing/>
</p:sld>
</file>

<file path=ppt/slides/slide18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9FEBEE20-4A5C-413A-B000-3484CAD42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7921691" cy="576262"/>
          </a:xfrm>
        </p:spPr>
        <p:txBody>
          <a:bodyPr/>
          <a:lstStyle/>
          <a:p>
            <a:pPr eaLnBrk="1" hangingPunct="1"/>
            <a:r>
              <a:rPr lang="en-US" altLang="en-US"/>
              <a:t>TLB Reach 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A8B1F0E-2841-4D45-8806-4D0968518C1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95737" y="1165225"/>
            <a:ext cx="7694612" cy="4418013"/>
          </a:xfrm>
        </p:spPr>
        <p:txBody>
          <a:bodyPr/>
          <a:lstStyle/>
          <a:p>
            <a:r>
              <a:rPr lang="en-US" altLang="en-US"/>
              <a:t>TLB Reach - The amount of memory accessible from the TLB</a:t>
            </a:r>
            <a:endParaRPr lang="en-US" altLang="en-US" sz="800"/>
          </a:p>
          <a:p>
            <a:r>
              <a:rPr lang="en-US" altLang="en-US"/>
              <a:t>TLB Reach = (TLB Size) X (Page Size)</a:t>
            </a:r>
            <a:endParaRPr lang="en-US" altLang="en-US" sz="800"/>
          </a:p>
          <a:p>
            <a:r>
              <a:rPr lang="en-US" altLang="en-US"/>
              <a:t>Ideally, the working set of each process is stored in the TLB</a:t>
            </a:r>
          </a:p>
          <a:p>
            <a:pPr lvl="1"/>
            <a:r>
              <a:rPr lang="en-US" altLang="en-US"/>
              <a:t>Otherwise there is a high degree of page faults</a:t>
            </a:r>
            <a:endParaRPr lang="en-US" altLang="en-US" sz="800"/>
          </a:p>
          <a:p>
            <a:r>
              <a:rPr lang="en-US" altLang="en-US"/>
              <a:t>Increase the Page Size</a:t>
            </a:r>
          </a:p>
          <a:p>
            <a:pPr lvl="1"/>
            <a:r>
              <a:rPr lang="en-US" altLang="en-US"/>
              <a:t>This may lead to an increase in fragmentation as not all applications require a large page size</a:t>
            </a:r>
            <a:endParaRPr lang="en-US" altLang="en-US" sz="800"/>
          </a:p>
          <a:p>
            <a:r>
              <a:rPr lang="en-US" altLang="en-US"/>
              <a:t>Provide Multiple Page Sizes</a:t>
            </a:r>
          </a:p>
          <a:p>
            <a:pPr lvl="1"/>
            <a:r>
              <a:rPr lang="en-US" altLang="en-US"/>
              <a:t>This allows applications that require larger page sizes the opportunity to use them without an increase in fragmentation</a:t>
            </a:r>
          </a:p>
          <a:p>
            <a:endParaRPr lang="en-US" altLang="en-US"/>
          </a:p>
        </p:txBody>
      </p:sp>
    </p:spTree>
  </p:cSld>
  <p:clrMapOvr>
    <a:masterClrMapping/>
  </p:clrMapOvr>
  <p:transition/>
  <p:timing/>
</p:sld>
</file>

<file path=ppt/slides/slide18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15C91CD0-BB6D-4937-B73B-85F51EAE2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928" y="238161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/>
              <a:t>Program Structure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9508830-6713-4F82-846C-6E4BBB6AC8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77888" y="11049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7875"/>
                <a:tab pos="3649663"/>
              </a:tabLst>
            </a:pPr>
            <a:r>
              <a:rPr lang="en-US" altLang="en-US"/>
              <a:t>Program structure</a:t>
            </a:r>
          </a:p>
          <a:p>
            <a:pPr lvl="1">
              <a:lnSpc>
                <a:spcPct val="90000"/>
              </a:lnSpc>
              <a:tabLst>
                <a:tab pos="3317875"/>
                <a:tab pos="3649663"/>
              </a:tabLst>
            </a:pPr>
            <a:r>
              <a:rPr lang="en-US" altLang="en-US">
                <a:latin typeface="Courier New" panose="02070309020205020404" pitchFamily="49" charset="0"/>
              </a:rPr>
              <a:t>int[128,128] data;</a:t>
            </a:r>
          </a:p>
          <a:p>
            <a:pPr lvl="1">
              <a:lnSpc>
                <a:spcPct val="90000"/>
              </a:lnSpc>
              <a:tabLst>
                <a:tab pos="3317875"/>
                <a:tab pos="3649663"/>
              </a:tabLst>
            </a:pPr>
            <a:r>
              <a:rPr lang="en-US" altLang="en-US"/>
              <a:t>Each row is stored in one page </a:t>
            </a:r>
          </a:p>
          <a:p>
            <a:pPr lvl="1">
              <a:lnSpc>
                <a:spcPct val="90000"/>
              </a:lnSpc>
              <a:tabLst>
                <a:tab pos="3317875"/>
                <a:tab pos="3649663"/>
              </a:tabLst>
            </a:pPr>
            <a:r>
              <a:rPr lang="en-US" altLang="en-US"/>
              <a:t>Program 1 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317875"/>
                <a:tab pos="3649663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   for (j = 0; j &lt;128;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   data[i,j] = 0;</a:t>
            </a:r>
            <a:br>
              <a:rPr lang="en-US" altLang="en-US">
                <a:latin typeface="Courier New" panose="02070309020205020404" pitchFamily="49" charset="0"/>
              </a:rPr>
            </a:br>
            <a:endParaRPr lang="en-US" altLang="en-US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/>
                <a:tab pos="3649663"/>
              </a:tabLst>
            </a:pPr>
            <a:r>
              <a:rPr lang="en-US" altLang="en-US"/>
              <a:t>     128 x 128 = 16,384 page faults </a:t>
            </a:r>
            <a:br>
              <a:rPr lang="en-US" altLang="en-US"/>
            </a:br>
            <a:endParaRPr lang="en-US" altLang="en-US"/>
          </a:p>
          <a:p>
            <a:pPr lvl="1">
              <a:lnSpc>
                <a:spcPct val="90000"/>
              </a:lnSpc>
              <a:tabLst>
                <a:tab pos="3317875"/>
                <a:tab pos="3649663"/>
              </a:tabLst>
            </a:pPr>
            <a:r>
              <a:rPr lang="en-US" altLang="en-US"/>
              <a:t>Program 2 	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/>
                <a:tab pos="3649663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for (j = 0; j &lt; 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data[i,j] = 0;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/>
                <a:tab pos="3649663"/>
              </a:tabLst>
            </a:pPr>
            <a:br>
              <a:rPr lang="en-US" altLang="en-US"/>
            </a:br>
            <a:r>
              <a:rPr lang="en-US" altLang="en-US"/>
              <a:t>128 page faults</a:t>
            </a:r>
          </a:p>
        </p:txBody>
      </p:sp>
    </p:spTree>
  </p:cSld>
  <p:clrMapOvr>
    <a:masterClrMapping/>
  </p:clrMapOvr>
  <p:transition/>
  <p:timing/>
</p:sld>
</file>

<file path=ppt/slides/slide18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44F98523-3E2E-4E25-A9ED-1A78B98D4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203" y="244123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/>
              <a:t>I/O interlock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0E0BF8FC-FB9A-4B67-A07C-AD1B490A7BE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77854" y="1193800"/>
            <a:ext cx="3929063" cy="4459288"/>
          </a:xfrm>
        </p:spPr>
        <p:txBody>
          <a:bodyPr/>
          <a:lstStyle/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I/O Interlock </a:t>
            </a:r>
            <a:r>
              <a:rPr lang="en-US" altLang="en-US"/>
              <a:t>– Pages must sometimes be locked into memory</a:t>
            </a:r>
          </a:p>
          <a:p>
            <a:r>
              <a:rPr lang="en-US" altLang="en-US"/>
              <a:t>Consider I/O - Pages that are used for copying a file from a device must be locked from being selected for eviction by a page replacement algorithm</a:t>
            </a:r>
          </a:p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Pinning</a:t>
            </a:r>
            <a:r>
              <a:rPr lang="en-US" altLang="en-US"/>
              <a:t> of pages to lock into memory</a:t>
            </a:r>
          </a:p>
        </p:txBody>
      </p:sp>
      <p:pic>
        <p:nvPicPr>
          <p:cNvPr id="78852" name="Picture 5">
            <a:extLst>
              <a:ext uri="{FF2B5EF4-FFF2-40B4-BE49-F238E27FC236}">
                <a16:creationId xmlns:a16="http://schemas.microsoft.com/office/drawing/2014/main" id="{FBB37575-E6A2-42DB-B423-BAB349CD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7825" y="1430338"/>
            <a:ext cx="2733675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8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041B9075-5D3D-4C1F-BC2C-515609508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009" y="241529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Examples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6623A637-B9A8-4EB5-9D3A-3D41FDDB223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01736" y="1435100"/>
            <a:ext cx="7351712" cy="4483100"/>
          </a:xfrm>
        </p:spPr>
        <p:txBody>
          <a:bodyPr/>
          <a:lstStyle/>
          <a:p>
            <a:r>
              <a:rPr lang="en-US" altLang="en-US"/>
              <a:t>Windows</a:t>
            </a:r>
          </a:p>
          <a:p>
            <a:endParaRPr lang="en-US" altLang="en-US"/>
          </a:p>
          <a:p>
            <a:r>
              <a:rPr lang="en-US" altLang="en-US"/>
              <a:t>Solaris </a:t>
            </a:r>
          </a:p>
        </p:txBody>
      </p:sp>
    </p:spTree>
  </p:cSld>
  <p:clrMapOvr>
    <a:masterClrMapping/>
  </p:clrMapOvr>
  <p:transition/>
  <p:timing/>
</p:sld>
</file>

<file path=ppt/slides/slide18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D8E3548C-E30B-4E4A-B512-89B05FD39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5230" y="23479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Windows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A7A5EE0C-B6B1-4A7D-8E79-BF30FDC858D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8608" y="1194872"/>
            <a:ext cx="7296150" cy="5299075"/>
          </a:xfrm>
        </p:spPr>
        <p:txBody>
          <a:bodyPr/>
          <a:lstStyle/>
          <a:p>
            <a:r>
              <a:rPr lang="en-US" altLang="en-US"/>
              <a:t>Uses demand paging with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clustering</a:t>
            </a:r>
            <a:r>
              <a:rPr lang="en-US" altLang="en-US"/>
              <a:t>. Clustering brings in pages surrounding the faulting page</a:t>
            </a:r>
            <a:endParaRPr lang="en-US" altLang="en-US" sz="800"/>
          </a:p>
          <a:p>
            <a:r>
              <a:rPr lang="en-US" altLang="en-US"/>
              <a:t>Processes are assigned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working set minimum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and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working set maximum</a:t>
            </a:r>
          </a:p>
          <a:p>
            <a:r>
              <a:rPr lang="en-US" altLang="en-US"/>
              <a:t>Working set minimum is the minimum number of pages the process is guaranteed to have in memory</a:t>
            </a:r>
            <a:endParaRPr lang="en-US" altLang="en-US" sz="800"/>
          </a:p>
          <a:p>
            <a:r>
              <a:rPr lang="en-US" altLang="en-US"/>
              <a:t>A process may be assigned as many pages up to its working set maximum</a:t>
            </a:r>
            <a:endParaRPr lang="en-US" altLang="en-US" sz="800"/>
          </a:p>
          <a:p>
            <a:r>
              <a:rPr lang="en-US" altLang="en-US"/>
              <a:t>When the amount of free memory in the system falls below a threshold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, automatic working set trimming </a:t>
            </a:r>
            <a:r>
              <a:rPr lang="en-US" altLang="en-US"/>
              <a:t>is performed to restore the amount of free memory</a:t>
            </a:r>
            <a:endParaRPr lang="en-US" altLang="en-US" sz="800"/>
          </a:p>
          <a:p>
            <a:r>
              <a:rPr lang="en-US" altLang="en-US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  <p:transition/>
  <p:timing/>
</p:sld>
</file>

<file path=ppt/slides/slide18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101AC173-6623-4D14-9B01-97F8273AE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334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Solaris 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476DC346-6E9C-4988-BE9D-C95801A48C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69949" y="1226231"/>
            <a:ext cx="7704883" cy="5386387"/>
          </a:xfrm>
        </p:spPr>
        <p:txBody>
          <a:bodyPr/>
          <a:lstStyle/>
          <a:p>
            <a:r>
              <a:rPr lang="en-US" altLang="en-US"/>
              <a:t>Maintains a list of free pages to assign faulting processes</a:t>
            </a:r>
            <a:endParaRPr lang="en-US" altLang="en-US" sz="800"/>
          </a:p>
          <a:p>
            <a:r>
              <a:rPr lang="en-US" alt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Lotsfree</a:t>
            </a:r>
            <a:r>
              <a:rPr lang="en-US" altLang="en-US"/>
              <a:t> – threshold parameter (amount of free memory) to begin paging</a:t>
            </a:r>
            <a:endParaRPr lang="en-US" altLang="en-US" sz="800"/>
          </a:p>
          <a:p>
            <a:r>
              <a:rPr lang="en-US" alt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Desfree</a:t>
            </a:r>
            <a:r>
              <a:rPr lang="en-US" altLang="en-US"/>
              <a:t> – threshold parameter to increasing paging</a:t>
            </a:r>
            <a:endParaRPr lang="en-US" altLang="en-US" sz="800"/>
          </a:p>
          <a:p>
            <a:r>
              <a:rPr lang="en-US" alt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Minfree</a:t>
            </a:r>
            <a:r>
              <a:rPr lang="en-US" altLang="en-US"/>
              <a:t> – threshold parameter to being swapping</a:t>
            </a:r>
            <a:endParaRPr lang="en-US" altLang="en-US" sz="800"/>
          </a:p>
          <a:p>
            <a:r>
              <a:rPr lang="en-US" altLang="en-US"/>
              <a:t>Paging is performed by </a:t>
            </a:r>
            <a:r>
              <a:rPr lang="en-US" alt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/>
              <a:t> process</a:t>
            </a:r>
            <a:endParaRPr lang="en-US" altLang="en-US" sz="800"/>
          </a:p>
          <a:p>
            <a:r>
              <a:rPr lang="en-US" alt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/>
              <a:t> scans pages using modified clock algorithm</a:t>
            </a:r>
            <a:endParaRPr lang="en-US" altLang="en-US" sz="800"/>
          </a:p>
          <a:p>
            <a:r>
              <a:rPr lang="en-US" alt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Scanrate</a:t>
            </a:r>
            <a:r>
              <a:rPr lang="en-US" altLang="en-US"/>
              <a:t> is the rate at which pages are scanned. This ranges from </a:t>
            </a:r>
            <a:r>
              <a:rPr lang="en-US" alt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slowscan</a:t>
            </a:r>
            <a:r>
              <a:rPr lang="en-US" altLang="en-US"/>
              <a:t> to </a:t>
            </a:r>
            <a:r>
              <a:rPr lang="en-US" alt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fastscan</a:t>
            </a:r>
            <a:endParaRPr lang="en-US" alt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/>
              <a:t> is called more frequently depending upon the amount of free memory available</a:t>
            </a:r>
          </a:p>
          <a:p>
            <a:r>
              <a:rPr lang="en-US" altLang="en-US" b="1" i="1">
                <a:solidFill>
                  <a:srgbClr val="006699"/>
                </a:solidFill>
                <a:latin typeface="+mj-lt"/>
              </a:rPr>
              <a:t>Priority paging </a:t>
            </a:r>
            <a:r>
              <a:rPr lang="en-US" altLang="en-US"/>
              <a:t>gives priority to process code pages</a:t>
            </a:r>
          </a:p>
          <a:p>
            <a:endParaRPr lang="en-US" altLang="en-US"/>
          </a:p>
        </p:txBody>
      </p:sp>
    </p:spTree>
  </p:cSld>
  <p:clrMapOvr>
    <a:masterClrMapping/>
  </p:clrMapOvr>
  <p:transition/>
  <p:timing/>
</p:sld>
</file>

<file path=ppt/slides/slide18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96B79336-F77F-4785-AFE7-92739DFC2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Solaris 2 Page Scanner</a:t>
            </a:r>
          </a:p>
        </p:txBody>
      </p:sp>
      <p:pic>
        <p:nvPicPr>
          <p:cNvPr id="82947" name="Picture 1" descr="9_29.pdf">
            <a:extLst>
              <a:ext uri="{FF2B5EF4-FFF2-40B4-BE49-F238E27FC236}">
                <a16:creationId xmlns:a16="http://schemas.microsoft.com/office/drawing/2014/main" id="{49CF2EFB-88B2-4276-AD30-C0B818F4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4200" y="1189038"/>
            <a:ext cx="545465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8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2087A24C-814D-4E6C-B047-D9A2C00F07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10</a:t>
            </a:r>
          </a:p>
        </p:txBody>
      </p:sp>
    </p:spTree>
  </p:cSld>
  <p:clrMapOvr>
    <a:masterClrMapping/>
  </p:clrMapOvr>
  <p:transition/>
  <p:timing/>
</p:sld>
</file>

<file path=ppt/slides/slide18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C179AE9-9C13-4F7A-BC57-436E09EE12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4826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/>
              <a:t>Performance of Demand Paging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F42AF366-69F3-4C35-B25C-F05C383DA7C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82650" y="1081088"/>
            <a:ext cx="7791450" cy="4849812"/>
          </a:xfrm>
        </p:spPr>
        <p:txBody>
          <a:bodyPr/>
          <a:lstStyle/>
          <a:p>
            <a:pPr>
              <a:tabLst>
                <a:tab pos="2163763"/>
                <a:tab pos="2855913"/>
              </a:tabLst>
            </a:pPr>
            <a:r>
              <a:rPr lang="en-US" altLang="en-US"/>
              <a:t>Stages in Demand Paging (worse case)</a:t>
            </a:r>
          </a:p>
          <a:p>
            <a:pPr>
              <a:buFont typeface="Arial" pitchFamily="34" charset="0"/>
              <a:buAutoNum type="arabicPeriod"/>
              <a:tabLst>
                <a:tab pos="2163763"/>
                <a:tab pos="2855913"/>
              </a:tabLst>
            </a:pPr>
            <a:r>
              <a:rPr lang="en-US" altLang="en-US" sz="1400"/>
              <a:t>Trap to the operating system</a:t>
            </a:r>
          </a:p>
          <a:p>
            <a:pPr>
              <a:buFont typeface="Arial" pitchFamily="34" charset="0"/>
              <a:buAutoNum type="arabicPeriod"/>
              <a:tabLst>
                <a:tab pos="2163763"/>
                <a:tab pos="2855913"/>
              </a:tabLst>
            </a:pPr>
            <a:r>
              <a:rPr lang="en-US" altLang="en-US" sz="1400"/>
              <a:t>Save the user registers and process state</a:t>
            </a:r>
          </a:p>
          <a:p>
            <a:pPr>
              <a:buFont typeface="Arial" pitchFamily="34" charset="0"/>
              <a:buAutoNum type="arabicPeriod"/>
              <a:tabLst>
                <a:tab pos="2163763"/>
                <a:tab pos="2855913"/>
              </a:tabLst>
            </a:pPr>
            <a:r>
              <a:rPr lang="en-US" altLang="en-US" sz="1400"/>
              <a:t>Determine that the interrupt was a page fault</a:t>
            </a:r>
          </a:p>
          <a:p>
            <a:pPr>
              <a:buFont typeface="Arial" pitchFamily="34" charset="0"/>
              <a:buAutoNum type="arabicPeriod"/>
              <a:tabLst>
                <a:tab pos="2163763"/>
                <a:tab pos="2855913"/>
              </a:tabLst>
            </a:pPr>
            <a:r>
              <a:rPr lang="en-US" altLang="en-US" sz="1400"/>
              <a:t>Check that the page reference was legal and determine the location of the page on the disk</a:t>
            </a:r>
          </a:p>
          <a:p>
            <a:pPr>
              <a:buFont typeface="Arial" pitchFamily="34" charset="0"/>
              <a:buAutoNum type="arabicPeriod"/>
              <a:tabLst>
                <a:tab pos="2163763"/>
                <a:tab pos="2855913"/>
              </a:tabLst>
            </a:pPr>
            <a:r>
              <a:rPr lang="en-US" altLang="en-US" sz="1400"/>
              <a:t>Issue a read from the disk to a free frame:</a:t>
            </a:r>
          </a:p>
          <a:p>
            <a:pPr marL="798513" lvl="1" indent="-341313">
              <a:buFont typeface="Arial" pitchFamily="34" charset="0"/>
              <a:buAutoNum type="arabicPeriod"/>
              <a:tabLst>
                <a:tab pos="2163763"/>
                <a:tab pos="2855913"/>
              </a:tabLst>
            </a:pPr>
            <a:r>
              <a:rPr lang="en-US" altLang="en-US" sz="1400"/>
              <a:t>Wait in a queue for this device until the read request is serviced</a:t>
            </a:r>
          </a:p>
          <a:p>
            <a:pPr marL="798513" lvl="1" indent="-341313">
              <a:buFont typeface="Arial" pitchFamily="34" charset="0"/>
              <a:buAutoNum type="arabicPeriod"/>
              <a:tabLst>
                <a:tab pos="2163763"/>
                <a:tab pos="2855913"/>
              </a:tabLst>
            </a:pPr>
            <a:r>
              <a:rPr lang="en-US" altLang="en-US" sz="1400"/>
              <a:t>Wait for the device seek and/or latency time</a:t>
            </a:r>
          </a:p>
          <a:p>
            <a:pPr marL="798513" lvl="1" indent="-341313">
              <a:buFont typeface="Arial" pitchFamily="34" charset="0"/>
              <a:buAutoNum type="arabicPeriod"/>
              <a:tabLst>
                <a:tab pos="2163763"/>
                <a:tab pos="2855913"/>
              </a:tabLst>
            </a:pPr>
            <a:r>
              <a:rPr lang="en-US" altLang="en-US" sz="1400"/>
              <a:t>Begin the transfer of the page to a free frame</a:t>
            </a:r>
          </a:p>
          <a:p>
            <a:pPr>
              <a:buFont typeface="Arial" pitchFamily="34" charset="0"/>
              <a:buAutoNum type="arabicPeriod"/>
              <a:tabLst>
                <a:tab pos="2163763"/>
                <a:tab pos="2855913"/>
              </a:tabLst>
            </a:pPr>
            <a:r>
              <a:rPr lang="en-US" altLang="en-US" sz="1400"/>
              <a:t>While waiting, allocate the CPU to some other user</a:t>
            </a:r>
          </a:p>
          <a:p>
            <a:pPr>
              <a:buFont typeface="Arial" pitchFamily="34" charset="0"/>
              <a:buAutoNum type="arabicPeriod"/>
              <a:tabLst>
                <a:tab pos="2163763"/>
                <a:tab pos="2855913"/>
              </a:tabLst>
            </a:pPr>
            <a:r>
              <a:rPr lang="en-US" altLang="en-US" sz="1400"/>
              <a:t>Receive an interrupt from the disk I/O subsystem (I/O completed)</a:t>
            </a:r>
          </a:p>
          <a:p>
            <a:pPr>
              <a:buFont typeface="Arial" pitchFamily="34" charset="0"/>
              <a:buAutoNum type="arabicPeriod"/>
              <a:tabLst>
                <a:tab pos="2163763"/>
                <a:tab pos="2855913"/>
              </a:tabLst>
            </a:pPr>
            <a:r>
              <a:rPr lang="en-US" altLang="en-US" sz="1400"/>
              <a:t>Save the registers and process state for the other user</a:t>
            </a:r>
          </a:p>
          <a:p>
            <a:pPr>
              <a:buFont typeface="Arial" pitchFamily="34" charset="0"/>
              <a:buAutoNum type="arabicPeriod"/>
              <a:tabLst>
                <a:tab pos="2163763"/>
                <a:tab pos="2855913"/>
              </a:tabLst>
            </a:pPr>
            <a:r>
              <a:rPr lang="en-US" altLang="en-US" sz="1400"/>
              <a:t>Determine that the interrupt was from the disk</a:t>
            </a:r>
          </a:p>
          <a:p>
            <a:pPr>
              <a:buFont typeface="Arial" pitchFamily="34" charset="0"/>
              <a:buAutoNum type="arabicPeriod"/>
              <a:tabLst>
                <a:tab pos="2163763"/>
                <a:tab pos="2855913"/>
              </a:tabLst>
            </a:pPr>
            <a:r>
              <a:rPr lang="en-US" altLang="en-US" sz="1400"/>
              <a:t>Correct the page table and other tables to show page is now in memory</a:t>
            </a:r>
          </a:p>
          <a:p>
            <a:pPr>
              <a:buFont typeface="Arial" pitchFamily="34" charset="0"/>
              <a:buAutoNum type="arabicPeriod"/>
              <a:tabLst>
                <a:tab pos="2163763"/>
                <a:tab pos="2855913"/>
              </a:tabLst>
            </a:pPr>
            <a:r>
              <a:rPr lang="en-US" altLang="en-US" sz="1400"/>
              <a:t>Wait for the CPU to be allocated to this process again</a:t>
            </a:r>
          </a:p>
          <a:p>
            <a:pPr>
              <a:buFont typeface="Arial" pitchFamily="34" charset="0"/>
              <a:buAutoNum type="arabicPeriod"/>
              <a:tabLst>
                <a:tab pos="2163763"/>
                <a:tab pos="2855913"/>
              </a:tabLst>
            </a:pPr>
            <a:r>
              <a:rPr lang="en-US" altLang="en-US" sz="1400"/>
              <a:t>Restore the user registers, process state, and new page table, and then resume the interrupted instruction</a:t>
            </a:r>
          </a:p>
          <a:p>
            <a:pPr>
              <a:tabLst>
                <a:tab pos="2163763"/>
                <a:tab pos="2855913"/>
              </a:tabLst>
            </a:pP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  <p:timing/>
</p:sld>
</file>

<file path=ppt/slides/slide18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B7010A0A-69BE-40FB-B610-371954DA78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2476" y="244899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/>
              <a:t>Need For Page Replacement</a:t>
            </a:r>
          </a:p>
        </p:txBody>
      </p:sp>
      <p:pic>
        <p:nvPicPr>
          <p:cNvPr id="86019" name="Picture 4" descr="9">
            <a:extLst>
              <a:ext uri="{FF2B5EF4-FFF2-40B4-BE49-F238E27FC236}">
                <a16:creationId xmlns:a16="http://schemas.microsoft.com/office/drawing/2014/main" id="{50E85EF8-613B-4255-9442-9E2F2002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7200" y="1192213"/>
            <a:ext cx="619283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xmlns="" id="{8833C35E-A99A-45F7-A732-34E0D4573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25461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/>
              <a:t>Safe, Unsafe, Deadlock State </a:t>
            </a:r>
          </a:p>
        </p:txBody>
      </p:sp>
      <p:pic>
        <p:nvPicPr>
          <p:cNvPr id="35842" name="Picture 1">
            <a:extLst>
              <a:ext uri="{FF2B5EF4-FFF2-40B4-BE49-F238E27FC236}">
                <a16:creationId xmlns:a16="http://schemas.microsoft.com/office/drawing/2014/main" xmlns="" id="{138FEED4-3700-4E13-BB16-66A99CC6B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0" y="1462088"/>
            <a:ext cx="435292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9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5965791-E5BF-4778-8388-5E29F702D9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8152" y="248268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/>
              <a:t>Priority Allocation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5D0864F-AA9C-4768-9C9F-9BA80EBE449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95739" y="1190625"/>
            <a:ext cx="7632438" cy="4394200"/>
          </a:xfrm>
        </p:spPr>
        <p:txBody>
          <a:bodyPr/>
          <a:lstStyle/>
          <a:p>
            <a:r>
              <a:rPr lang="en-US" altLang="en-US"/>
              <a:t>Use a proportional allocation scheme using priorities rather than size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If process </a:t>
            </a:r>
            <a:r>
              <a:rPr lang="en-US" altLang="en-US" b="1" i="1"/>
              <a:t>P</a:t>
            </a:r>
            <a:r>
              <a:rPr lang="en-US" altLang="en-US" b="1" i="1" baseline="-25000"/>
              <a:t>i</a:t>
            </a:r>
            <a:r>
              <a:rPr lang="en-US" altLang="en-US"/>
              <a:t> generates a page fault,</a:t>
            </a:r>
          </a:p>
          <a:p>
            <a:pPr lvl="1"/>
            <a:r>
              <a:rPr lang="en-US" altLang="en-US"/>
              <a:t>select for replacement one of its frames</a:t>
            </a:r>
          </a:p>
          <a:p>
            <a:pPr lvl="1"/>
            <a:r>
              <a:rPr lang="en-US" altLang="en-US"/>
              <a:t>select for replacement a frame from a process with lower priority number</a:t>
            </a:r>
          </a:p>
        </p:txBody>
      </p:sp>
    </p:spTree>
  </p:cSld>
  <p:clrMapOvr>
    <a:masterClrMapping/>
  </p:clrMapOvr>
  <p:transition/>
  <p:timing/>
</p:sld>
</file>

<file path=ppt/slides/slide19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2E6D5CCF-6012-4665-B4AD-2A86FA584C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30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/>
              <a:t>Memory Compression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34495708-68AE-437E-9CE4-E4F80AD0D6A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67746" y="1093788"/>
            <a:ext cx="7641771" cy="6929437"/>
          </a:xfrm>
        </p:spPr>
        <p:txBody>
          <a:bodyPr/>
          <a:lstStyle/>
          <a:p>
            <a:r>
              <a:rPr lang="en-US" altLang="en-US" sz="1600" b="1">
                <a:solidFill>
                  <a:srgbClr val="0070C0"/>
                </a:solidFill>
              </a:rPr>
              <a:t>Memory compression  </a:t>
            </a:r>
            <a:r>
              <a:rPr lang="en-US" altLang="en-US" sz="1600"/>
              <a:t>--  rather than paging out modified frames to swap space, we compress several frames into a single frame, enabling the system to reduce memory usage without resorting to swapping pages.</a:t>
            </a:r>
          </a:p>
          <a:p>
            <a:r>
              <a:rPr lang="en-US" altLang="en-US" sz="1600"/>
              <a:t>Consider the following free-frame-list consisting of 6 frames</a:t>
            </a:r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r>
              <a:rPr lang="en-US" altLang="en-US" sz="1600"/>
              <a:t>Assume that this number of free frames falls below a certain threshold that triggers page replacement.  The replacement algorithm (say, an LRU approximation algorithm) selects four frames -- 15, 3, 35, and 26 to place on the free-frame list. It first places these frames on a modified-frame list.  Typically, the modified-frame list would next be written to swap space, making the frames available to the free-frame list.  An alternative strategy is to compress a number of frames{\mdash}say, three{\mdash}and store their compressed versions n a single page frame.</a:t>
            </a:r>
          </a:p>
          <a:p>
            <a:endParaRPr lang="en-US" altLang="en-US" sz="1600"/>
          </a:p>
        </p:txBody>
      </p:sp>
      <p:pic>
        <p:nvPicPr>
          <p:cNvPr id="88068" name="Picture 4" descr="B:\os-book\os10-dir\Slides-WORK-area\Figures-dir\ch10\JPG-dir\10_24.jpg">
            <a:extLst>
              <a:ext uri="{FF2B5EF4-FFF2-40B4-BE49-F238E27FC236}">
                <a16:creationId xmlns:a16="http://schemas.microsoft.com/office/drawing/2014/main" id="{E3ED9481-4A42-4C37-AEDB-80B499BB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0052" y="2363949"/>
            <a:ext cx="4449763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19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1BC5715A-B927-4EBF-A480-308710764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4282" y="238159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/>
              <a:t>Memory Compression (Cont.)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FA8EC8F9-E77C-45B9-8E2B-6C2B67691AA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95350" y="1093788"/>
            <a:ext cx="7677150" cy="4530725"/>
          </a:xfrm>
        </p:spPr>
        <p:txBody>
          <a:bodyPr/>
          <a:lstStyle/>
          <a:p>
            <a:r>
              <a:rPr lang="en-US" altLang="en-US"/>
              <a:t>An alternative to paging is </a:t>
            </a:r>
            <a:r>
              <a:rPr lang="en-US" altLang="en-US" b="1">
                <a:solidFill>
                  <a:srgbClr val="0070C0"/>
                </a:solidFill>
              </a:rPr>
              <a:t>memory compression</a:t>
            </a:r>
            <a:r>
              <a:rPr lang="en-US" altLang="en-US"/>
              <a:t>. </a:t>
            </a:r>
          </a:p>
          <a:p>
            <a:r>
              <a:rPr lang="en-US" altLang="en-US"/>
              <a:t>Rather than paging out modified frames to swap space, we compress several frames into a single frame, enabling the system to reduce memory usage without resorting to swapping pages.</a:t>
            </a:r>
          </a:p>
        </p:txBody>
      </p:sp>
      <p:pic>
        <p:nvPicPr>
          <p:cNvPr id="89092" name="Picture 2" descr="B:\os-book\os10-dir\Slides-WORK-area\Figures-dir\ch10\JPG-dir\10_25.jpg">
            <a:extLst>
              <a:ext uri="{FF2B5EF4-FFF2-40B4-BE49-F238E27FC236}">
                <a16:creationId xmlns:a16="http://schemas.microsoft.com/office/drawing/2014/main" id="{C6DF927E-FBE8-46C4-A428-2179BD17E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4513" y="3141663"/>
            <a:ext cx="515937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xmlns="" id="{C20AB209-B0F9-420A-89E6-E8E9E50B2A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6450" y="225461"/>
            <a:ext cx="7880350" cy="576262"/>
          </a:xfrm>
        </p:spPr>
        <p:txBody>
          <a:bodyPr/>
          <a:lstStyle/>
          <a:p>
            <a:pPr eaLnBrk="1" hangingPunct="1"/>
            <a:r>
              <a:rPr lang="en-US" altLang="en-US"/>
              <a:t>Outline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xmlns="" id="{1D54AC39-219B-4A2F-8A80-B3261E1F157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309170"/>
            <a:ext cx="7588250" cy="4530725"/>
          </a:xfrm>
        </p:spPr>
        <p:txBody>
          <a:bodyPr/>
          <a:lstStyle/>
          <a:p>
            <a:r>
              <a:rPr lang="en-US" altLang="en-US"/>
              <a:t>System Model</a:t>
            </a:r>
          </a:p>
          <a:p>
            <a:r>
              <a:rPr lang="en-US" altLang="en-US"/>
              <a:t>Deadlock Characterization</a:t>
            </a:r>
          </a:p>
          <a:p>
            <a:r>
              <a:rPr lang="en-US" altLang="en-US"/>
              <a:t>Methods for Handling Deadlocks</a:t>
            </a:r>
          </a:p>
          <a:p>
            <a:r>
              <a:rPr lang="en-US" altLang="en-US"/>
              <a:t>Deadlock Prevention</a:t>
            </a:r>
          </a:p>
          <a:p>
            <a:r>
              <a:rPr lang="en-US" altLang="en-US"/>
              <a:t>Deadlock Avoidance</a:t>
            </a:r>
          </a:p>
          <a:p>
            <a:r>
              <a:rPr lang="en-US" altLang="en-US"/>
              <a:t>Deadlock Detection </a:t>
            </a:r>
          </a:p>
          <a:p>
            <a:r>
              <a:rPr lang="en-US" altLang="en-US"/>
              <a:t>Recovery from Deadlock </a:t>
            </a:r>
          </a:p>
        </p:txBody>
      </p:sp>
    </p:spTree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xmlns="" id="{9D3210E7-ED94-41D3-A580-4892C80D77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41336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/>
              <a:t>Avoidance Algorithms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xmlns="" id="{03BE1552-DFDD-4C2D-ABAD-33391FB8DAF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06463" y="1171575"/>
            <a:ext cx="6659562" cy="4483100"/>
          </a:xfrm>
        </p:spPr>
        <p:txBody>
          <a:bodyPr/>
          <a:lstStyle/>
          <a:p>
            <a:r>
              <a:rPr lang="en-US" altLang="en-US"/>
              <a:t>Single instance of a resource type</a:t>
            </a:r>
          </a:p>
          <a:p>
            <a:pPr lvl="1"/>
            <a:r>
              <a:rPr lang="en-US" altLang="en-US"/>
              <a:t>Use a resource-allocation graph</a:t>
            </a:r>
          </a:p>
          <a:p>
            <a:pPr lvl="1">
              <a:buFont typeface="Monotype Sorts" pitchFamily="-84" charset="2"/>
              <a:buNone/>
            </a:pPr>
            <a:endParaRPr lang="en-US" altLang="en-US"/>
          </a:p>
          <a:p>
            <a:r>
              <a:rPr lang="en-US" altLang="en-US"/>
              <a:t>Multiple instances of a resource type</a:t>
            </a:r>
          </a:p>
          <a:p>
            <a:pPr lvl="1"/>
            <a:r>
              <a:rPr lang="en-US" altLang="en-US"/>
              <a:t> Use the Banker</a:t>
            </a:r>
            <a:r>
              <a:rPr lang="ja-JP" altLang="en-US"/>
              <a:t>’</a:t>
            </a:r>
            <a:r>
              <a:rPr lang="en-US" altLang="ja-JP"/>
              <a:t>s Algorithm</a:t>
            </a:r>
            <a:endParaRPr lang="en-US" altLang="en-US"/>
          </a:p>
        </p:txBody>
      </p:sp>
    </p:spTree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xmlns="" id="{462E1847-7FBC-4E3E-907B-AD5F78E08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3989" y="235762"/>
            <a:ext cx="7831138" cy="576262"/>
          </a:xfrm>
        </p:spPr>
        <p:txBody>
          <a:bodyPr/>
          <a:lstStyle/>
          <a:p>
            <a:pPr eaLnBrk="1" hangingPunct="1"/>
            <a:r>
              <a:rPr lang="en-US" altLang="en-US"/>
              <a:t>Resource-Allocation Graph Scheme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xmlns="" id="{86FC01CE-3998-490A-BDE6-3A62137978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8837" y="1155700"/>
            <a:ext cx="7457849" cy="4483100"/>
          </a:xfrm>
        </p:spPr>
        <p:txBody>
          <a:bodyPr/>
          <a:lstStyle/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Claim edge </a:t>
            </a:r>
            <a:r>
              <a:rPr lang="en-US" altLang="en-US" i="1" err="1"/>
              <a:t>T</a:t>
            </a:r>
            <a:r>
              <a:rPr lang="en-US" altLang="en-US" i="1" baseline="-25000" err="1"/>
              <a:t>i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 </a:t>
            </a:r>
            <a:r>
              <a:rPr lang="en-US" altLang="en-US" i="1" err="1">
                <a:sym typeface="Symbol" panose="05050102010706020507" pitchFamily="18" charset="2"/>
              </a:rPr>
              <a:t>R</a:t>
            </a:r>
            <a:r>
              <a:rPr lang="en-US" altLang="en-US" i="1" baseline="-25000" err="1">
                <a:sym typeface="Symbol" panose="05050102010706020507" pitchFamily="18" charset="2"/>
              </a:rPr>
              <a:t>j</a:t>
            </a:r>
            <a:r>
              <a:rPr lang="en-US" altLang="en-US">
                <a:sym typeface="Symbol" panose="05050102010706020507" pitchFamily="18" charset="2"/>
              </a:rPr>
              <a:t> indicated that process </a:t>
            </a:r>
            <a:r>
              <a:rPr lang="en-US" altLang="en-US" i="1" err="1">
                <a:sym typeface="Symbol" panose="05050102010706020507" pitchFamily="18" charset="2"/>
              </a:rPr>
              <a:t>T</a:t>
            </a:r>
            <a:r>
              <a:rPr lang="en-US" altLang="en-US" i="1" baseline="-25000" err="1">
                <a:sym typeface="Symbol" panose="05050102010706020507" pitchFamily="18" charset="2"/>
              </a:rPr>
              <a:t>j</a:t>
            </a:r>
            <a:r>
              <a:rPr lang="en-US" altLang="en-US">
                <a:sym typeface="Symbol" panose="05050102010706020507" pitchFamily="18" charset="2"/>
              </a:rPr>
              <a:t> may request resource </a:t>
            </a:r>
            <a:r>
              <a:rPr lang="en-US" altLang="en-US" i="1" err="1">
                <a:sym typeface="Symbol" panose="05050102010706020507" pitchFamily="18" charset="2"/>
              </a:rPr>
              <a:t>R</a:t>
            </a:r>
            <a:r>
              <a:rPr lang="en-US" altLang="en-US" i="1" baseline="-25000" err="1">
                <a:sym typeface="Symbol" panose="05050102010706020507" pitchFamily="18" charset="2"/>
              </a:rPr>
              <a:t>j</a:t>
            </a:r>
            <a:r>
              <a:rPr lang="en-US" altLang="en-US">
                <a:sym typeface="Symbol" panose="05050102010706020507" pitchFamily="18" charset="2"/>
              </a:rPr>
              <a:t>; represented by a </a:t>
            </a:r>
            <a:r>
              <a:rPr lang="en-US" altLang="en-US" i="1">
                <a:solidFill>
                  <a:srgbClr val="FF0000"/>
                </a:solidFill>
                <a:sym typeface="Symbol" panose="05050102010706020507" pitchFamily="18" charset="2"/>
              </a:rPr>
              <a:t>dashed line</a:t>
            </a:r>
          </a:p>
          <a:p>
            <a:r>
              <a:rPr lang="en-US" altLang="en-US">
                <a:sym typeface="Symbol" panose="05050102010706020507" pitchFamily="18" charset="2"/>
              </a:rPr>
              <a:t>Claim edge converts to request edge when a </a:t>
            </a:r>
            <a:r>
              <a:rPr lang="en-US" altLang="en-US"/>
              <a:t>thread</a:t>
            </a:r>
            <a:r>
              <a:rPr lang="en-US" altLang="en-US">
                <a:sym typeface="Symbol" panose="05050102010706020507" pitchFamily="18" charset="2"/>
              </a:rPr>
              <a:t> requests a resource</a:t>
            </a:r>
          </a:p>
          <a:p>
            <a:r>
              <a:rPr lang="en-US" altLang="en-US">
                <a:sym typeface="Symbol" panose="05050102010706020507" pitchFamily="18" charset="2"/>
              </a:rPr>
              <a:t>Request edge converted to an assignment edge when the  resource is allocated to the </a:t>
            </a:r>
            <a:r>
              <a:rPr lang="en-US" altLang="en-US"/>
              <a:t>thread</a:t>
            </a:r>
            <a:endParaRPr lang="en-US" altLang="en-US">
              <a:sym typeface="Symbol" panose="05050102010706020507" pitchFamily="18" charset="2"/>
            </a:endParaRPr>
          </a:p>
          <a:p>
            <a:r>
              <a:rPr lang="en-US" altLang="en-US">
                <a:sym typeface="Symbol" panose="05050102010706020507" pitchFamily="18" charset="2"/>
              </a:rPr>
              <a:t>When a resource is released by a</a:t>
            </a:r>
            <a:r>
              <a:rPr lang="en-US" altLang="en-US"/>
              <a:t> thread</a:t>
            </a:r>
            <a:r>
              <a:rPr lang="en-US" altLang="en-US">
                <a:sym typeface="Symbol" panose="05050102010706020507" pitchFamily="18" charset="2"/>
              </a:rPr>
              <a:t>, assignment edge reconverts to a claim edge</a:t>
            </a:r>
          </a:p>
          <a:p>
            <a:r>
              <a:rPr lang="en-US" altLang="en-US">
                <a:sym typeface="Symbol" panose="05050102010706020507" pitchFamily="18" charset="2"/>
              </a:rPr>
              <a:t>Resources must be claimed </a:t>
            </a:r>
            <a:r>
              <a:rPr lang="en-US" altLang="en-US" i="1">
                <a:sym typeface="Symbol" panose="05050102010706020507" pitchFamily="18" charset="2"/>
              </a:rPr>
              <a:t>a priori</a:t>
            </a:r>
            <a:r>
              <a:rPr lang="en-US" altLang="en-US">
                <a:sym typeface="Symbol" panose="05050102010706020507" pitchFamily="18" charset="2"/>
              </a:rPr>
              <a:t> in the system</a:t>
            </a:r>
            <a:endParaRPr lang="en-US" altLang="en-US"/>
          </a:p>
        </p:txBody>
      </p:sp>
    </p:spTree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xmlns="" id="{169641F8-B5ED-4701-ADC4-AF8830265D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4079" y="355636"/>
            <a:ext cx="8224837" cy="457200"/>
          </a:xfrm>
        </p:spPr>
        <p:txBody>
          <a:bodyPr/>
          <a:lstStyle/>
          <a:p>
            <a:pPr eaLnBrk="1" hangingPunct="1"/>
            <a:r>
              <a:rPr lang="en-US" altLang="en-US"/>
              <a:t>Resource-Allocation Graph</a:t>
            </a:r>
          </a:p>
        </p:txBody>
      </p:sp>
      <p:pic>
        <p:nvPicPr>
          <p:cNvPr id="41986" name="Picture 1">
            <a:extLst>
              <a:ext uri="{FF2B5EF4-FFF2-40B4-BE49-F238E27FC236}">
                <a16:creationId xmlns:a16="http://schemas.microsoft.com/office/drawing/2014/main" xmlns="" id="{971D754B-5ADF-443C-9EFE-EC7015D91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8077" y="1423696"/>
            <a:ext cx="3662363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xmlns="" id="{FB73D6D1-D7A9-4A37-BC41-6815A8C70D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952" y="353656"/>
            <a:ext cx="8243887" cy="457200"/>
          </a:xfrm>
        </p:spPr>
        <p:txBody>
          <a:bodyPr/>
          <a:lstStyle/>
          <a:p>
            <a:pPr eaLnBrk="1" hangingPunct="1"/>
            <a:r>
              <a:rPr lang="en-US" altLang="en-US" sz="2800"/>
              <a:t>Unsafe State In Resource-Allocation Graph</a:t>
            </a:r>
          </a:p>
        </p:txBody>
      </p:sp>
      <p:pic>
        <p:nvPicPr>
          <p:cNvPr id="44034" name="Picture 1">
            <a:extLst>
              <a:ext uri="{FF2B5EF4-FFF2-40B4-BE49-F238E27FC236}">
                <a16:creationId xmlns:a16="http://schemas.microsoft.com/office/drawing/2014/main" xmlns="" id="{F5B9B755-77BC-48DD-8A47-C57BD1123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9875" y="1438275"/>
            <a:ext cx="39020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xmlns="" id="{0FB8F846-16AC-4967-ACDC-17AEF923DC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2747" y="234792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/>
              <a:t>Resource-Allocation Graph Algorithm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xmlns="" id="{0A7AE779-FF63-41A9-B5BD-D519561ABD9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5015" y="1187450"/>
            <a:ext cx="7656512" cy="4303713"/>
          </a:xfrm>
        </p:spPr>
        <p:txBody>
          <a:bodyPr/>
          <a:lstStyle/>
          <a:p>
            <a:r>
              <a:rPr lang="en-US" altLang="en-US"/>
              <a:t>Suppose that thread</a:t>
            </a:r>
            <a:r>
              <a:rPr lang="en-US" altLang="en-US" i="1"/>
              <a:t> T</a:t>
            </a:r>
            <a:r>
              <a:rPr lang="en-US" altLang="en-US" i="1" baseline="-25000" err="1"/>
              <a:t>i</a:t>
            </a:r>
            <a:r>
              <a:rPr lang="en-US" altLang="en-US"/>
              <a:t> requests a resource </a:t>
            </a:r>
            <a:r>
              <a:rPr lang="en-US" altLang="en-US" i="1" err="1">
                <a:sym typeface="Symbol" panose="05050102010706020507" pitchFamily="18" charset="2"/>
              </a:rPr>
              <a:t>R</a:t>
            </a:r>
            <a:r>
              <a:rPr lang="en-US" altLang="en-US" i="1" baseline="-25000" err="1">
                <a:sym typeface="Symbol" panose="05050102010706020507" pitchFamily="18" charset="2"/>
              </a:rPr>
              <a:t>j</a:t>
            </a:r>
            <a:endParaRPr lang="en-US" altLang="en-US" i="1" baseline="-25000">
              <a:sym typeface="Symbol" panose="05050102010706020507" pitchFamily="18" charset="2"/>
            </a:endParaRPr>
          </a:p>
          <a:p>
            <a:r>
              <a:rPr lang="en-US" altLang="en-US">
                <a:sym typeface="Symbol" panose="05050102010706020507" pitchFamily="18" charset="2"/>
              </a:rPr>
              <a:t>The request can be granted only if converting the request edge to an assignment edge does not result in the formation of a cycle in the resource allocation graph</a:t>
            </a:r>
          </a:p>
        </p:txBody>
      </p:sp>
    </p:spTree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xmlns="" id="{29A3144D-3E55-44DD-99C2-5A8149921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238549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/>
              <a:t>Banker’s Algorithm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xmlns="" id="{D051B137-35A8-4BCD-B97B-829EA95E268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8838" y="1128713"/>
            <a:ext cx="7706664" cy="4441825"/>
          </a:xfrm>
        </p:spPr>
        <p:txBody>
          <a:bodyPr/>
          <a:lstStyle/>
          <a:p>
            <a:r>
              <a:rPr lang="en-US" altLang="en-US"/>
              <a:t>Multiple instances of resources</a:t>
            </a:r>
          </a:p>
          <a:p>
            <a:r>
              <a:rPr lang="en-US" altLang="en-US"/>
              <a:t>Each thread must a priori claim maximum use</a:t>
            </a:r>
          </a:p>
          <a:p>
            <a:r>
              <a:rPr lang="en-US" altLang="en-US"/>
              <a:t>When a thread requests a resource, it may have to wait  </a:t>
            </a:r>
          </a:p>
          <a:p>
            <a:r>
              <a:rPr lang="en-US" altLang="en-US"/>
              <a:t>When a thread gets all its resources it must return them in a finite amount of time</a:t>
            </a:r>
          </a:p>
        </p:txBody>
      </p:sp>
    </p:spTree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0177" name="Rectangle 2">
            <a:extLst>
              <a:ext uri="{FF2B5EF4-FFF2-40B4-BE49-F238E27FC236}">
                <a16:creationId xmlns:a16="http://schemas.microsoft.com/office/drawing/2014/main" xmlns="" id="{87FA0DF4-BE04-4A21-8DF8-1258C2593E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4237" y="383009"/>
            <a:ext cx="7586662" cy="431800"/>
          </a:xfrm>
        </p:spPr>
        <p:txBody>
          <a:bodyPr/>
          <a:lstStyle/>
          <a:p>
            <a:pPr eaLnBrk="1" hangingPunct="1"/>
            <a:r>
              <a:rPr lang="en-US" altLang="en-US" sz="2800"/>
              <a:t>Data Structures for the Banker</a:t>
            </a:r>
            <a:r>
              <a:rPr lang="ja-JP" altLang="en-US" sz="2800"/>
              <a:t>’</a:t>
            </a:r>
            <a:r>
              <a:rPr lang="en-US" altLang="ja-JP" sz="2800"/>
              <a:t>s Algorithm </a:t>
            </a:r>
            <a:endParaRPr lang="en-US" altLang="en-US" sz="2800"/>
          </a:p>
        </p:txBody>
      </p:sp>
      <p:sp>
        <p:nvSpPr>
          <p:cNvPr id="50178" name="Rectangle 3">
            <a:extLst>
              <a:ext uri="{FF2B5EF4-FFF2-40B4-BE49-F238E27FC236}">
                <a16:creationId xmlns:a16="http://schemas.microsoft.com/office/drawing/2014/main" xmlns="" id="{9D3FB76A-D010-4081-9D81-A9865380F00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92213" y="1654175"/>
            <a:ext cx="7370762" cy="4387850"/>
          </a:xfrm>
        </p:spPr>
        <p:txBody>
          <a:bodyPr/>
          <a:lstStyle/>
          <a:p>
            <a:r>
              <a:rPr lang="en-US" altLang="en-US" b="1"/>
              <a:t>Available</a:t>
            </a:r>
            <a:r>
              <a:rPr lang="en-US" altLang="en-US" i="1"/>
              <a:t>:</a:t>
            </a:r>
            <a:r>
              <a:rPr lang="en-US" altLang="en-US"/>
              <a:t>  Vector of length </a:t>
            </a:r>
            <a:r>
              <a:rPr lang="en-US" altLang="en-US" i="1"/>
              <a:t>m</a:t>
            </a:r>
            <a:r>
              <a:rPr lang="en-US" altLang="en-US"/>
              <a:t>. If available [</a:t>
            </a:r>
            <a:r>
              <a:rPr lang="en-US" altLang="en-US" i="1"/>
              <a:t>j</a:t>
            </a:r>
            <a:r>
              <a:rPr lang="en-US" altLang="en-US"/>
              <a:t>] = </a:t>
            </a:r>
            <a:r>
              <a:rPr lang="en-US" altLang="en-US" i="1"/>
              <a:t>k</a:t>
            </a:r>
            <a:r>
              <a:rPr lang="en-US" altLang="en-US"/>
              <a:t>, there are</a:t>
            </a:r>
            <a:r>
              <a:rPr lang="en-US" altLang="en-US" i="1"/>
              <a:t> k</a:t>
            </a:r>
            <a:r>
              <a:rPr lang="en-US" altLang="en-US"/>
              <a:t> instances of resource type </a:t>
            </a:r>
            <a:r>
              <a:rPr lang="en-US" altLang="en-US" i="1" err="1"/>
              <a:t>R</a:t>
            </a:r>
            <a:r>
              <a:rPr lang="en-US" altLang="en-US" i="1" baseline="-25000" err="1"/>
              <a:t>j</a:t>
            </a:r>
            <a:r>
              <a:rPr lang="en-US" altLang="en-US" baseline="-25000"/>
              <a:t>  </a:t>
            </a:r>
            <a:r>
              <a:rPr lang="en-US" altLang="en-US"/>
              <a:t>available</a:t>
            </a:r>
          </a:p>
          <a:p>
            <a:endParaRPr lang="en-US" altLang="en-US" sz="800"/>
          </a:p>
          <a:p>
            <a:r>
              <a:rPr lang="en-US" altLang="en-US" b="1">
                <a:solidFill>
                  <a:srgbClr val="000000"/>
                </a:solidFill>
              </a:rPr>
              <a:t>Max</a:t>
            </a:r>
            <a:r>
              <a:rPr lang="en-US" altLang="en-US" i="1"/>
              <a:t>: n x m</a:t>
            </a:r>
            <a:r>
              <a:rPr lang="en-US" altLang="en-US"/>
              <a:t> matrix.  If </a:t>
            </a:r>
            <a:r>
              <a:rPr lang="en-US" altLang="en-US" i="1"/>
              <a:t>Max </a:t>
            </a:r>
            <a:r>
              <a:rPr lang="en-US" altLang="en-US"/>
              <a:t>[</a:t>
            </a:r>
            <a:r>
              <a:rPr lang="en-US" altLang="en-US" i="1" err="1"/>
              <a:t>i,j</a:t>
            </a:r>
            <a:r>
              <a:rPr lang="en-US" altLang="en-US"/>
              <a:t>] = </a:t>
            </a:r>
            <a:r>
              <a:rPr lang="en-US" altLang="en-US" i="1"/>
              <a:t>k</a:t>
            </a:r>
            <a:r>
              <a:rPr lang="en-US" altLang="en-US"/>
              <a:t>, then process </a:t>
            </a:r>
            <a:r>
              <a:rPr lang="en-US" altLang="en-US" i="1" err="1"/>
              <a:t>T</a:t>
            </a:r>
            <a:r>
              <a:rPr lang="en-US" altLang="en-US" i="1" baseline="-25000" err="1"/>
              <a:t>i</a:t>
            </a:r>
            <a:r>
              <a:rPr lang="en-US" altLang="en-US" i="1"/>
              <a:t> </a:t>
            </a:r>
            <a:r>
              <a:rPr lang="en-US" altLang="en-US"/>
              <a:t>may request at most</a:t>
            </a:r>
            <a:r>
              <a:rPr lang="en-US" altLang="en-US" i="1"/>
              <a:t> k </a:t>
            </a:r>
            <a:r>
              <a:rPr lang="en-US" altLang="en-US"/>
              <a:t>instances of resource type </a:t>
            </a:r>
            <a:r>
              <a:rPr lang="en-US" altLang="en-US" i="1" err="1"/>
              <a:t>R</a:t>
            </a:r>
            <a:r>
              <a:rPr lang="en-US" altLang="en-US" i="1" baseline="-25000" err="1"/>
              <a:t>j</a:t>
            </a:r>
            <a:endParaRPr lang="en-US" altLang="en-US" i="1" baseline="-25000"/>
          </a:p>
          <a:p>
            <a:endParaRPr lang="en-US" altLang="en-US" sz="800" i="1" baseline="-25000"/>
          </a:p>
          <a:p>
            <a:r>
              <a:rPr lang="en-US" altLang="en-US" b="1">
                <a:solidFill>
                  <a:srgbClr val="000000"/>
                </a:solidFill>
              </a:rPr>
              <a:t>Allocation</a:t>
            </a:r>
            <a:r>
              <a:rPr lang="en-US" altLang="en-US" i="1"/>
              <a:t>:  n </a:t>
            </a:r>
            <a:r>
              <a:rPr lang="en-US" altLang="en-US"/>
              <a:t>x</a:t>
            </a:r>
            <a:r>
              <a:rPr lang="en-US" altLang="en-US" i="1"/>
              <a:t> m</a:t>
            </a:r>
            <a:r>
              <a:rPr lang="en-US" altLang="en-US"/>
              <a:t> matrix.  If Allocation[</a:t>
            </a:r>
            <a:r>
              <a:rPr lang="en-US" altLang="en-US" i="1" err="1"/>
              <a:t>i,j</a:t>
            </a:r>
            <a:r>
              <a:rPr lang="en-US" altLang="en-US"/>
              <a:t>] = </a:t>
            </a:r>
            <a:r>
              <a:rPr lang="en-US" altLang="en-US" i="1"/>
              <a:t>k</a:t>
            </a:r>
            <a:r>
              <a:rPr lang="en-US" altLang="en-US"/>
              <a:t> then</a:t>
            </a:r>
            <a:r>
              <a:rPr lang="en-US" altLang="en-US" i="1"/>
              <a:t> T</a:t>
            </a:r>
            <a:r>
              <a:rPr lang="en-US" altLang="en-US" i="1" baseline="-25000" err="1"/>
              <a:t>i</a:t>
            </a:r>
            <a:r>
              <a:rPr lang="en-US" altLang="en-US"/>
              <a:t> is currently allocated </a:t>
            </a:r>
            <a:r>
              <a:rPr lang="en-US" altLang="en-US" i="1"/>
              <a:t>k</a:t>
            </a:r>
            <a:r>
              <a:rPr lang="en-US" altLang="en-US"/>
              <a:t> instances of </a:t>
            </a:r>
            <a:r>
              <a:rPr lang="en-US" altLang="en-US" i="1" err="1"/>
              <a:t>R</a:t>
            </a:r>
            <a:r>
              <a:rPr lang="en-US" altLang="en-US" i="1" baseline="-25000" err="1"/>
              <a:t>j</a:t>
            </a:r>
            <a:endParaRPr lang="en-US" altLang="en-US" i="1" baseline="-25000"/>
          </a:p>
          <a:p>
            <a:endParaRPr lang="en-US" altLang="en-US" sz="800" i="1" baseline="-25000"/>
          </a:p>
          <a:p>
            <a:r>
              <a:rPr lang="en-US" altLang="en-US" b="1">
                <a:solidFill>
                  <a:srgbClr val="000000"/>
                </a:solidFill>
              </a:rPr>
              <a:t>Need</a:t>
            </a:r>
            <a:r>
              <a:rPr lang="en-US" altLang="en-US" i="1"/>
              <a:t>:  n </a:t>
            </a:r>
            <a:r>
              <a:rPr lang="en-US" altLang="en-US"/>
              <a:t>x</a:t>
            </a:r>
            <a:r>
              <a:rPr lang="en-US" altLang="en-US" i="1"/>
              <a:t> m</a:t>
            </a:r>
            <a:r>
              <a:rPr lang="en-US" altLang="en-US"/>
              <a:t> matrix. If </a:t>
            </a:r>
            <a:r>
              <a:rPr lang="en-US" altLang="en-US" i="1"/>
              <a:t>Need</a:t>
            </a:r>
            <a:r>
              <a:rPr lang="en-US" altLang="en-US"/>
              <a:t>[</a:t>
            </a:r>
            <a:r>
              <a:rPr lang="en-US" altLang="en-US" i="1" err="1"/>
              <a:t>i,j</a:t>
            </a:r>
            <a:r>
              <a:rPr lang="en-US" altLang="en-US"/>
              <a:t>] =</a:t>
            </a:r>
            <a:r>
              <a:rPr lang="en-US" altLang="en-US" i="1"/>
              <a:t> k</a:t>
            </a:r>
            <a:r>
              <a:rPr lang="en-US" altLang="en-US"/>
              <a:t>, then</a:t>
            </a:r>
            <a:r>
              <a:rPr lang="en-US" altLang="en-US" i="1"/>
              <a:t> T</a:t>
            </a:r>
            <a:r>
              <a:rPr lang="en-US" altLang="en-US" i="1" baseline="-25000" err="1"/>
              <a:t>i</a:t>
            </a:r>
            <a:r>
              <a:rPr lang="en-US" altLang="en-US"/>
              <a:t> may need </a:t>
            </a:r>
            <a:r>
              <a:rPr lang="en-US" altLang="en-US" i="1"/>
              <a:t>k</a:t>
            </a:r>
            <a:r>
              <a:rPr lang="en-US" altLang="en-US"/>
              <a:t> more instances of </a:t>
            </a:r>
            <a:r>
              <a:rPr lang="en-US" altLang="en-US" i="1" err="1"/>
              <a:t>R</a:t>
            </a:r>
            <a:r>
              <a:rPr lang="en-US" altLang="en-US" i="1" baseline="-25000" err="1"/>
              <a:t>j</a:t>
            </a:r>
            <a:r>
              <a:rPr lang="en-US" altLang="en-US" baseline="-25000"/>
              <a:t> </a:t>
            </a:r>
            <a:r>
              <a:rPr lang="en-US" altLang="en-US"/>
              <a:t>to complete its task</a:t>
            </a:r>
          </a:p>
          <a:p>
            <a:pPr lvl="2">
              <a:buFont typeface="Webdings" panose="05030102010509060703" pitchFamily="18" charset="2"/>
              <a:buNone/>
            </a:pPr>
            <a:br>
              <a:rPr lang="en-US" altLang="en-US"/>
            </a:br>
            <a:r>
              <a:rPr lang="en-US" altLang="en-US" i="1"/>
              <a:t>Need</a:t>
            </a:r>
            <a:r>
              <a:rPr lang="en-US" altLang="en-US"/>
              <a:t> [</a:t>
            </a:r>
            <a:r>
              <a:rPr lang="en-US" altLang="en-US" i="1" err="1"/>
              <a:t>i,j]</a:t>
            </a:r>
            <a:r>
              <a:rPr lang="en-US" altLang="en-US"/>
              <a:t> = </a:t>
            </a:r>
            <a:r>
              <a:rPr lang="en-US" altLang="en-US" i="1"/>
              <a:t>Max</a:t>
            </a:r>
            <a:r>
              <a:rPr lang="en-US" altLang="en-US"/>
              <a:t>[</a:t>
            </a:r>
            <a:r>
              <a:rPr lang="en-US" altLang="en-US" i="1" err="1"/>
              <a:t>i,j</a:t>
            </a:r>
            <a:r>
              <a:rPr lang="en-US" altLang="en-US"/>
              <a:t>] – </a:t>
            </a:r>
            <a:r>
              <a:rPr lang="en-US" altLang="en-US" i="1"/>
              <a:t>Allocation</a:t>
            </a:r>
            <a:r>
              <a:rPr lang="en-US" altLang="en-US"/>
              <a:t> [</a:t>
            </a:r>
            <a:r>
              <a:rPr lang="en-US" altLang="en-US" i="1" err="1"/>
              <a:t>i,j</a:t>
            </a:r>
            <a:r>
              <a:rPr lang="en-US" altLang="en-US"/>
              <a:t>]</a:t>
            </a:r>
          </a:p>
        </p:txBody>
      </p:sp>
      <p:sp>
        <p:nvSpPr>
          <p:cNvPr id="50179" name="Text Box 4">
            <a:extLst>
              <a:ext uri="{FF2B5EF4-FFF2-40B4-BE49-F238E27FC236}">
                <a16:creationId xmlns:a16="http://schemas.microsoft.com/office/drawing/2014/main" xmlns="" id="{AE86C5C3-E474-4D7C-8E73-3297B5AF2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1108075"/>
            <a:ext cx="6934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Let </a:t>
            </a:r>
            <a:r>
              <a:rPr kumimoji="0" lang="en-US" altLang="en-US" i="1"/>
              <a:t>n</a:t>
            </a:r>
            <a:r>
              <a:rPr kumimoji="0" lang="en-US" altLang="en-US"/>
              <a:t> = number of processes, and </a:t>
            </a:r>
            <a:r>
              <a:rPr kumimoji="0" lang="en-US" altLang="en-US" i="1"/>
              <a:t>m </a:t>
            </a:r>
            <a:r>
              <a:rPr kumimoji="0" lang="en-US" altLang="en-US"/>
              <a:t>= number of resources types. </a:t>
            </a:r>
          </a:p>
        </p:txBody>
      </p:sp>
    </p:spTree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xmlns="" id="{2790C097-F637-4E56-9DE9-9732B5BC1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Safety Algorithm</a:t>
            </a:r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xmlns="" id="{3636911B-2CB1-426E-842A-DA9B0800644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85825" y="1157288"/>
            <a:ext cx="7372350" cy="494347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en-US"/>
              <a:t>Let </a:t>
            </a:r>
            <a:r>
              <a:rPr lang="en-US" altLang="en-US" b="1" i="1">
                <a:solidFill>
                  <a:srgbClr val="000000"/>
                </a:solidFill>
              </a:rPr>
              <a:t>Work</a:t>
            </a:r>
            <a:r>
              <a:rPr lang="en-US" altLang="en-US" i="1">
                <a:solidFill>
                  <a:srgbClr val="000000"/>
                </a:solidFill>
              </a:rPr>
              <a:t> </a:t>
            </a:r>
            <a:r>
              <a:rPr lang="en-US" altLang="en-US"/>
              <a:t>and </a:t>
            </a:r>
            <a:r>
              <a:rPr lang="en-US" altLang="en-US" b="1" i="1">
                <a:solidFill>
                  <a:srgbClr val="000000"/>
                </a:solidFill>
              </a:rPr>
              <a:t>Finish</a:t>
            </a:r>
            <a:r>
              <a:rPr lang="en-US" altLang="en-US">
                <a:solidFill>
                  <a:srgbClr val="000000"/>
                </a:solidFill>
              </a:rPr>
              <a:t> </a:t>
            </a:r>
            <a:r>
              <a:rPr lang="en-US" altLang="en-US"/>
              <a:t>be vectors of length</a:t>
            </a:r>
            <a:r>
              <a:rPr lang="en-US" altLang="en-US" i="1"/>
              <a:t> m</a:t>
            </a:r>
            <a:r>
              <a:rPr lang="en-US" altLang="en-US"/>
              <a:t> and</a:t>
            </a:r>
            <a:r>
              <a:rPr lang="en-US" altLang="en-US" i="1"/>
              <a:t> n</a:t>
            </a:r>
            <a:r>
              <a:rPr lang="en-US" altLang="en-US"/>
              <a:t>, respectively.  Initialize:</a:t>
            </a:r>
          </a:p>
          <a:p>
            <a:pPr marL="1543050" lvl="3" indent="-342900">
              <a:lnSpc>
                <a:spcPct val="90000"/>
              </a:lnSpc>
              <a:buFontTx/>
              <a:buNone/>
            </a:pPr>
            <a:r>
              <a:rPr lang="en-US" altLang="en-US" b="1" i="1"/>
              <a:t>Work </a:t>
            </a:r>
            <a:r>
              <a:rPr lang="en-US" altLang="en-US" b="1"/>
              <a:t>= </a:t>
            </a:r>
            <a:r>
              <a:rPr lang="en-US" altLang="en-US" b="1" i="1"/>
              <a:t>Available</a:t>
            </a:r>
          </a:p>
          <a:p>
            <a:pPr marL="1543050" lvl="3" indent="-342900">
              <a:lnSpc>
                <a:spcPct val="90000"/>
              </a:lnSpc>
              <a:buFontTx/>
              <a:buNone/>
            </a:pPr>
            <a:r>
              <a:rPr lang="en-US" altLang="en-US" b="1" i="1"/>
              <a:t>Finish </a:t>
            </a:r>
            <a:r>
              <a:rPr lang="en-US" altLang="en-US" b="1"/>
              <a:t>[</a:t>
            </a:r>
            <a:r>
              <a:rPr lang="en-US" altLang="en-US" b="1" i="1"/>
              <a:t>i</a:t>
            </a:r>
            <a:r>
              <a:rPr lang="en-US" altLang="en-US" b="1"/>
              <a:t>] =</a:t>
            </a:r>
            <a:r>
              <a:rPr lang="en-US" altLang="en-US" b="1" i="1"/>
              <a:t> false </a:t>
            </a:r>
            <a:r>
              <a:rPr lang="en-US" altLang="en-US" b="1"/>
              <a:t>for</a:t>
            </a:r>
            <a:r>
              <a:rPr lang="en-US" altLang="en-US" b="1" i="1"/>
              <a:t> i</a:t>
            </a:r>
            <a:r>
              <a:rPr lang="en-US" altLang="en-US" b="1"/>
              <a:t> = 0, 1, …, </a:t>
            </a:r>
            <a:r>
              <a:rPr lang="en-US" altLang="en-US" b="1" i="1"/>
              <a:t>n- </a:t>
            </a:r>
            <a:r>
              <a:rPr lang="en-US" altLang="en-US" b="1"/>
              <a:t>1</a:t>
            </a:r>
          </a:p>
          <a:p>
            <a:pPr marL="1543050" lvl="3" indent="-342900">
              <a:lnSpc>
                <a:spcPct val="90000"/>
              </a:lnSpc>
              <a:buFontTx/>
              <a:buNone/>
            </a:pPr>
            <a:endParaRPr lang="en-US" altLang="en-US" sz="800"/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Find an </a:t>
            </a:r>
            <a:r>
              <a:rPr lang="en-US" altLang="en-US" b="1" i="1"/>
              <a:t>i</a:t>
            </a:r>
            <a:r>
              <a:rPr lang="en-US" altLang="en-US" i="1"/>
              <a:t> </a:t>
            </a:r>
            <a:r>
              <a:rPr lang="en-US" altLang="en-US"/>
              <a:t>such that both: </a:t>
            </a:r>
          </a:p>
          <a:p>
            <a:pPr marL="800100" lvl="1" indent="-342900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  (a) </a:t>
            </a:r>
            <a:r>
              <a:rPr lang="en-US" altLang="en-US" b="1" i="1"/>
              <a:t>Finish</a:t>
            </a:r>
            <a:r>
              <a:rPr lang="en-US" altLang="en-US" b="1"/>
              <a:t> [</a:t>
            </a:r>
            <a:r>
              <a:rPr lang="en-US" altLang="en-US" b="1" i="1"/>
              <a:t>i</a:t>
            </a:r>
            <a:r>
              <a:rPr lang="en-US" altLang="en-US" b="1"/>
              <a:t>] = </a:t>
            </a:r>
            <a:r>
              <a:rPr lang="en-US" altLang="en-US" b="1" i="1"/>
              <a:t>false</a:t>
            </a:r>
            <a:endParaRPr lang="en-US" altLang="en-US" b="1"/>
          </a:p>
          <a:p>
            <a:pPr marL="800100" lvl="1" indent="-342900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  (b) </a:t>
            </a:r>
            <a:r>
              <a:rPr lang="en-US" altLang="en-US" b="1" i="1" err="1"/>
              <a:t>Need</a:t>
            </a:r>
            <a:r>
              <a:rPr lang="en-US" altLang="en-US" b="1" i="1" baseline="-25000" err="1"/>
              <a:t>i</a:t>
            </a:r>
            <a:r>
              <a:rPr lang="en-US" altLang="en-US" b="1"/>
              <a:t> </a:t>
            </a:r>
            <a:r>
              <a:rPr lang="en-US" altLang="en-US" b="1">
                <a:sym typeface="Symbol" panose="05050102010706020507" pitchFamily="18" charset="2"/>
              </a:rPr>
              <a:t> </a:t>
            </a:r>
            <a:r>
              <a:rPr lang="en-US" altLang="en-US" b="1" i="1">
                <a:sym typeface="Symbol" panose="05050102010706020507" pitchFamily="18" charset="2"/>
              </a:rPr>
              <a:t>Work</a:t>
            </a:r>
          </a:p>
          <a:p>
            <a:pPr marL="800100" lvl="1" indent="-342900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>
                <a:sym typeface="Symbol" panose="05050102010706020507" pitchFamily="18" charset="2"/>
              </a:rPr>
              <a:t>   If no such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  <a:r>
              <a:rPr lang="en-US" altLang="en-US" b="1" i="1">
                <a:sym typeface="Symbol" panose="05050102010706020507" pitchFamily="18" charset="2"/>
              </a:rPr>
              <a:t>i </a:t>
            </a:r>
            <a:r>
              <a:rPr lang="en-US" altLang="en-US">
                <a:sym typeface="Symbol" panose="05050102010706020507" pitchFamily="18" charset="2"/>
              </a:rPr>
              <a:t>exists, go to step 4</a:t>
            </a:r>
          </a:p>
          <a:p>
            <a:pPr marL="800100" lvl="1" indent="-342900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>
              <a:sym typeface="Symbol" panose="05050102010706020507" pitchFamily="18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en-US"/>
              <a:t> </a:t>
            </a:r>
            <a:r>
              <a:rPr lang="en-US" altLang="en-US" b="1" i="1"/>
              <a:t>Work</a:t>
            </a:r>
            <a:r>
              <a:rPr lang="en-US" altLang="en-US" b="1"/>
              <a:t> = </a:t>
            </a:r>
            <a:r>
              <a:rPr lang="en-US" altLang="en-US" b="1" i="1"/>
              <a:t>Work </a:t>
            </a:r>
            <a:r>
              <a:rPr lang="en-US" altLang="en-US" b="1"/>
              <a:t>+ </a:t>
            </a:r>
            <a:r>
              <a:rPr lang="en-US" altLang="en-US" b="1" i="1" err="1"/>
              <a:t>Allocation</a:t>
            </a:r>
            <a:r>
              <a:rPr lang="en-US" altLang="en-US" b="1" i="1" baseline="-25000" err="1"/>
              <a:t>i</a:t>
            </a:r>
            <a:br>
              <a:rPr lang="en-US" altLang="en-US" b="1"/>
            </a:br>
            <a:r>
              <a:rPr lang="en-US" altLang="en-US" b="1"/>
              <a:t> </a:t>
            </a:r>
            <a:r>
              <a:rPr lang="en-US" altLang="en-US" b="1" i="1"/>
              <a:t>Finish</a:t>
            </a:r>
            <a:r>
              <a:rPr lang="en-US" altLang="en-US" b="1"/>
              <a:t>[</a:t>
            </a:r>
            <a:r>
              <a:rPr lang="en-US" altLang="en-US" b="1" i="1"/>
              <a:t>i</a:t>
            </a:r>
            <a:r>
              <a:rPr lang="en-US" altLang="en-US" b="1"/>
              <a:t>] =</a:t>
            </a:r>
            <a:r>
              <a:rPr lang="en-US" altLang="en-US" b="1" i="1"/>
              <a:t> true</a:t>
            </a:r>
            <a:br>
              <a:rPr lang="en-US" altLang="en-US" b="1"/>
            </a:br>
            <a:r>
              <a:rPr lang="en-US" altLang="en-US" b="1"/>
              <a:t>  </a:t>
            </a:r>
            <a:r>
              <a:rPr lang="en-US" altLang="en-US"/>
              <a:t>go to step 2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endParaRPr lang="en-US" altLang="en-US" sz="700"/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If </a:t>
            </a:r>
            <a:r>
              <a:rPr lang="en-US" altLang="en-US" b="1" i="1"/>
              <a:t>Finish</a:t>
            </a:r>
            <a:r>
              <a:rPr lang="en-US" altLang="en-US" b="1"/>
              <a:t> [</a:t>
            </a:r>
            <a:r>
              <a:rPr lang="en-US" altLang="en-US" b="1" i="1"/>
              <a:t>i</a:t>
            </a:r>
            <a:r>
              <a:rPr lang="en-US" altLang="en-US" b="1"/>
              <a:t>] == </a:t>
            </a:r>
            <a:r>
              <a:rPr lang="en-US" altLang="en-US" b="1" i="1"/>
              <a:t>true</a:t>
            </a:r>
            <a:r>
              <a:rPr lang="en-US" altLang="en-US" b="1"/>
              <a:t> </a:t>
            </a:r>
            <a:r>
              <a:rPr lang="en-US" altLang="en-US"/>
              <a:t>for all </a:t>
            </a:r>
            <a:r>
              <a:rPr lang="en-US" altLang="en-US" b="1" i="1"/>
              <a:t>i</a:t>
            </a:r>
            <a:r>
              <a:rPr lang="en-US" altLang="en-US"/>
              <a:t>, then the system is in a safe state</a:t>
            </a:r>
          </a:p>
        </p:txBody>
      </p:sp>
    </p:spTree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xmlns="" id="{AD555E4E-D656-4473-9631-EC334BFD8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9951" y="353078"/>
            <a:ext cx="7924800" cy="457200"/>
          </a:xfrm>
        </p:spPr>
        <p:txBody>
          <a:bodyPr/>
          <a:lstStyle/>
          <a:p>
            <a:pPr eaLnBrk="1" hangingPunct="1"/>
            <a:r>
              <a:rPr lang="en-US" altLang="en-US" sz="2800"/>
              <a:t>Resource-Request Algorithm for Process </a:t>
            </a:r>
            <a:r>
              <a:rPr lang="en-US" altLang="en-US" sz="2800" i="1"/>
              <a:t>P</a:t>
            </a:r>
            <a:r>
              <a:rPr lang="en-US" altLang="en-US" sz="2800" i="1" baseline="-25000"/>
              <a:t>i</a:t>
            </a:r>
            <a:endParaRPr lang="en-US" altLang="en-US" sz="2800"/>
          </a:p>
        </p:txBody>
      </p:sp>
      <p:sp>
        <p:nvSpPr>
          <p:cNvPr id="54274" name="Rectangle 3">
            <a:extLst>
              <a:ext uri="{FF2B5EF4-FFF2-40B4-BE49-F238E27FC236}">
                <a16:creationId xmlns:a16="http://schemas.microsoft.com/office/drawing/2014/main" xmlns="" id="{778FADBB-9076-4FBD-93D9-F75ADC967EF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2325" y="1114425"/>
            <a:ext cx="7642225" cy="46863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 b="1" i="1"/>
              <a:t>     Request</a:t>
            </a:r>
            <a:r>
              <a:rPr lang="en-US" altLang="en-US" b="1" i="1" baseline="-25000" err="1"/>
              <a:t>i</a:t>
            </a:r>
            <a:r>
              <a:rPr lang="en-US" altLang="en-US"/>
              <a:t> = request vector for process </a:t>
            </a:r>
            <a:r>
              <a:rPr lang="en-US" altLang="en-US" b="1" i="1" err="1"/>
              <a:t>T</a:t>
            </a:r>
            <a:r>
              <a:rPr lang="en-US" altLang="en-US" b="1" i="1" baseline="-25000" err="1"/>
              <a:t>i</a:t>
            </a:r>
            <a:r>
              <a:rPr lang="en-US" altLang="en-US"/>
              <a:t>.  If </a:t>
            </a:r>
            <a:r>
              <a:rPr lang="en-US" altLang="en-US" b="1" i="1" err="1"/>
              <a:t>Request</a:t>
            </a:r>
            <a:r>
              <a:rPr lang="en-US" altLang="en-US" b="1" i="1" baseline="-25000" err="1"/>
              <a:t>i</a:t>
            </a:r>
            <a:r>
              <a:rPr lang="en-US" altLang="en-US" b="1" baseline="-25000"/>
              <a:t> </a:t>
            </a:r>
            <a:r>
              <a:rPr lang="en-US" altLang="en-US" b="1"/>
              <a:t>[</a:t>
            </a:r>
            <a:r>
              <a:rPr lang="en-US" altLang="en-US" b="1" i="1"/>
              <a:t>j</a:t>
            </a:r>
            <a:r>
              <a:rPr lang="en-US" altLang="en-US" b="1"/>
              <a:t>] = </a:t>
            </a:r>
            <a:r>
              <a:rPr lang="en-US" altLang="en-US" b="1" i="1"/>
              <a:t>k</a:t>
            </a:r>
            <a:r>
              <a:rPr lang="en-US" altLang="en-US" b="1"/>
              <a:t> </a:t>
            </a:r>
            <a:r>
              <a:rPr lang="en-US" altLang="en-US"/>
              <a:t>then process </a:t>
            </a:r>
            <a:r>
              <a:rPr lang="en-US" altLang="en-US" b="1" i="1" err="1"/>
              <a:t>T</a:t>
            </a:r>
            <a:r>
              <a:rPr lang="en-US" altLang="en-US" b="1" i="1" baseline="-25000" err="1"/>
              <a:t>i</a:t>
            </a:r>
            <a:r>
              <a:rPr lang="en-US" altLang="en-US"/>
              <a:t> wants </a:t>
            </a:r>
            <a:r>
              <a:rPr lang="en-US" altLang="en-US" b="1" i="1"/>
              <a:t>k</a:t>
            </a:r>
            <a:r>
              <a:rPr lang="en-US" altLang="en-US"/>
              <a:t> instances of resource type </a:t>
            </a:r>
            <a:r>
              <a:rPr lang="en-US" altLang="en-US" b="1" i="1" err="1"/>
              <a:t>R</a:t>
            </a:r>
            <a:r>
              <a:rPr lang="en-US" altLang="en-US" b="1" i="1" baseline="-25000" err="1"/>
              <a:t>j</a:t>
            </a:r>
            <a:endParaRPr lang="en-US" altLang="en-US" b="1" baseline="-25000"/>
          </a:p>
          <a:p>
            <a:pPr marL="800100" lvl="1" indent="-342900">
              <a:buFont typeface="+mj-lt"/>
              <a:buAutoNum type="arabicPeriod"/>
            </a:pPr>
            <a:r>
              <a:rPr lang="en-US" altLang="en-US"/>
              <a:t>If </a:t>
            </a:r>
            <a:r>
              <a:rPr lang="en-US" altLang="en-US" b="1" i="1" err="1"/>
              <a:t>Request</a:t>
            </a:r>
            <a:r>
              <a:rPr lang="en-US" altLang="en-US" b="1" i="1" baseline="-25000" err="1"/>
              <a:t>i</a:t>
            </a:r>
            <a:r>
              <a:rPr lang="en-US" altLang="en-US" b="1" i="1"/>
              <a:t> </a:t>
            </a:r>
            <a:r>
              <a:rPr lang="en-US" altLang="en-US" b="1">
                <a:sym typeface="Symbol" panose="05050102010706020507" pitchFamily="18" charset="2"/>
              </a:rPr>
              <a:t> </a:t>
            </a:r>
            <a:r>
              <a:rPr lang="en-US" altLang="en-US" b="1" i="1" err="1">
                <a:sym typeface="Symbol" panose="05050102010706020507" pitchFamily="18" charset="2"/>
              </a:rPr>
              <a:t>Need</a:t>
            </a:r>
            <a:r>
              <a:rPr lang="en-US" altLang="en-US" b="1" i="1" baseline="-25000" err="1">
                <a:sym typeface="Symbol" panose="05050102010706020507" pitchFamily="18" charset="2"/>
              </a:rPr>
              <a:t>i</a:t>
            </a:r>
            <a:r>
              <a:rPr lang="en-US" altLang="en-US" b="1" i="1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go to step 2.  Otherwise, raise error condition, since process has exceeded its maximum claim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>
                <a:sym typeface="Symbol" panose="05050102010706020507" pitchFamily="18" charset="2"/>
              </a:rPr>
              <a:t>If </a:t>
            </a:r>
            <a:r>
              <a:rPr lang="en-US" altLang="en-US" b="1" i="1" err="1"/>
              <a:t>Request</a:t>
            </a:r>
            <a:r>
              <a:rPr lang="en-US" altLang="en-US" b="1" i="1" baseline="-25000" err="1"/>
              <a:t>i</a:t>
            </a:r>
            <a:r>
              <a:rPr lang="en-US" altLang="en-US" b="1"/>
              <a:t> </a:t>
            </a:r>
            <a:r>
              <a:rPr lang="en-US" altLang="en-US" b="1">
                <a:sym typeface="Symbol" panose="05050102010706020507" pitchFamily="18" charset="2"/>
              </a:rPr>
              <a:t> </a:t>
            </a:r>
            <a:r>
              <a:rPr lang="en-US" altLang="en-US" b="1" i="1">
                <a:sym typeface="Symbol" panose="05050102010706020507" pitchFamily="18" charset="2"/>
              </a:rPr>
              <a:t>Available</a:t>
            </a:r>
            <a:r>
              <a:rPr lang="en-US" altLang="en-US">
                <a:sym typeface="Symbol" panose="05050102010706020507" pitchFamily="18" charset="2"/>
              </a:rPr>
              <a:t>, go to step 3.  Otherwise </a:t>
            </a:r>
            <a:r>
              <a:rPr lang="en-US" altLang="en-US" b="1" i="1" err="1">
                <a:sym typeface="Symbol" panose="05050102010706020507" pitchFamily="18" charset="2"/>
              </a:rPr>
              <a:t>T</a:t>
            </a:r>
            <a:r>
              <a:rPr lang="en-US" altLang="en-US" b="1" i="1" baseline="-25000" err="1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 must wait, since resources are not available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>
                <a:sym typeface="Symbol" panose="05050102010706020507" pitchFamily="18" charset="2"/>
              </a:rPr>
              <a:t>Pretend to allocate requested resources to </a:t>
            </a:r>
            <a:r>
              <a:rPr lang="en-US" altLang="en-US" b="1" i="1" err="1">
                <a:sym typeface="Symbol" panose="05050102010706020507" pitchFamily="18" charset="2"/>
              </a:rPr>
              <a:t>T</a:t>
            </a:r>
            <a:r>
              <a:rPr lang="en-US" altLang="en-US" b="1" i="1" baseline="-25000" err="1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by modifying the state as follows:</a:t>
            </a:r>
          </a:p>
          <a:p>
            <a:pPr lvl="3">
              <a:buFontTx/>
              <a:buNone/>
            </a:pPr>
            <a:r>
              <a:rPr lang="en-US" altLang="en-US">
                <a:sym typeface="Symbol" panose="05050102010706020507" pitchFamily="18" charset="2"/>
              </a:rPr>
              <a:t>		</a:t>
            </a:r>
            <a:r>
              <a:rPr lang="en-US" altLang="en-US" b="1" i="1">
                <a:sym typeface="Symbol" panose="05050102010706020507" pitchFamily="18" charset="2"/>
              </a:rPr>
              <a:t>Available</a:t>
            </a:r>
            <a:r>
              <a:rPr lang="en-US" altLang="en-US" b="1">
                <a:sym typeface="Symbol" panose="05050102010706020507" pitchFamily="18" charset="2"/>
              </a:rPr>
              <a:t> = </a:t>
            </a:r>
            <a:r>
              <a:rPr lang="en-US" altLang="en-US" b="1" i="1">
                <a:sym typeface="Symbol" panose="05050102010706020507" pitchFamily="18" charset="2"/>
              </a:rPr>
              <a:t>Available  </a:t>
            </a:r>
            <a:r>
              <a:rPr lang="en-US" altLang="en-US" b="1">
                <a:sym typeface="Symbol" panose="05050102010706020507" pitchFamily="18" charset="2"/>
              </a:rPr>
              <a:t>–</a:t>
            </a:r>
            <a:r>
              <a:rPr lang="en-US" altLang="en-US" b="1" i="1">
                <a:sym typeface="Symbol" panose="05050102010706020507" pitchFamily="18" charset="2"/>
              </a:rPr>
              <a:t> Request</a:t>
            </a:r>
            <a:r>
              <a:rPr lang="en-US" altLang="en-US" b="1" i="1" baseline="-25000" err="1">
                <a:sym typeface="Symbol" panose="05050102010706020507" pitchFamily="18" charset="2"/>
              </a:rPr>
              <a:t>i</a:t>
            </a:r>
            <a:r>
              <a:rPr lang="en-US" altLang="en-US" b="1" i="1">
                <a:sym typeface="Symbol" panose="05050102010706020507" pitchFamily="18" charset="2"/>
              </a:rPr>
              <a:t>;</a:t>
            </a:r>
          </a:p>
          <a:p>
            <a:pPr lvl="3">
              <a:buFontTx/>
              <a:buNone/>
            </a:pPr>
            <a:r>
              <a:rPr lang="en-US" altLang="en-US" b="1">
                <a:sym typeface="Symbol" panose="05050102010706020507" pitchFamily="18" charset="2"/>
              </a:rPr>
              <a:t>		</a:t>
            </a:r>
            <a:r>
              <a:rPr lang="en-US" altLang="en-US" b="1" i="1" err="1">
                <a:sym typeface="Symbol" panose="05050102010706020507" pitchFamily="18" charset="2"/>
              </a:rPr>
              <a:t>Allocation</a:t>
            </a:r>
            <a:r>
              <a:rPr lang="en-US" altLang="en-US" b="1" i="1" baseline="-25000" err="1">
                <a:sym typeface="Symbol" panose="05050102010706020507" pitchFamily="18" charset="2"/>
              </a:rPr>
              <a:t>i</a:t>
            </a:r>
            <a:r>
              <a:rPr lang="en-US" altLang="en-US" b="1" baseline="-25000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= </a:t>
            </a:r>
            <a:r>
              <a:rPr lang="en-US" altLang="en-US" b="1" i="1" err="1">
                <a:sym typeface="Symbol" panose="05050102010706020507" pitchFamily="18" charset="2"/>
              </a:rPr>
              <a:t>Allocation</a:t>
            </a:r>
            <a:r>
              <a:rPr lang="en-US" altLang="en-US" b="1" i="1" baseline="-25000" err="1">
                <a:sym typeface="Symbol" panose="05050102010706020507" pitchFamily="18" charset="2"/>
              </a:rPr>
              <a:t>i</a:t>
            </a:r>
            <a:r>
              <a:rPr lang="en-US" altLang="en-US" b="1">
                <a:sym typeface="Symbol" panose="05050102010706020507" pitchFamily="18" charset="2"/>
              </a:rPr>
              <a:t> + </a:t>
            </a:r>
            <a:r>
              <a:rPr lang="en-US" altLang="en-US" b="1" i="1" err="1">
                <a:sym typeface="Symbol" panose="05050102010706020507" pitchFamily="18" charset="2"/>
              </a:rPr>
              <a:t>Request</a:t>
            </a:r>
            <a:r>
              <a:rPr lang="en-US" altLang="en-US" b="1" i="1" baseline="-25000" err="1">
                <a:sym typeface="Symbol" panose="05050102010706020507" pitchFamily="18" charset="2"/>
              </a:rPr>
              <a:t>i</a:t>
            </a:r>
            <a:r>
              <a:rPr lang="en-US" altLang="en-US" b="1">
                <a:sym typeface="Symbol" panose="05050102010706020507" pitchFamily="18" charset="2"/>
              </a:rPr>
              <a:t>;</a:t>
            </a:r>
          </a:p>
          <a:p>
            <a:pPr lvl="3">
              <a:buFontTx/>
              <a:buNone/>
            </a:pPr>
            <a:r>
              <a:rPr lang="en-US" altLang="en-US" b="1">
                <a:sym typeface="Symbol" panose="05050102010706020507" pitchFamily="18" charset="2"/>
              </a:rPr>
              <a:t>		</a:t>
            </a:r>
            <a:r>
              <a:rPr lang="en-US" altLang="en-US" b="1" i="1" err="1">
                <a:sym typeface="Symbol" panose="05050102010706020507" pitchFamily="18" charset="2"/>
              </a:rPr>
              <a:t>Need</a:t>
            </a:r>
            <a:r>
              <a:rPr lang="en-US" altLang="en-US" b="1" i="1" baseline="-25000" err="1">
                <a:sym typeface="Symbol" panose="05050102010706020507" pitchFamily="18" charset="2"/>
              </a:rPr>
              <a:t>i</a:t>
            </a:r>
            <a:r>
              <a:rPr lang="en-US" altLang="en-US" b="1" i="1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=</a:t>
            </a:r>
            <a:r>
              <a:rPr lang="en-US" altLang="en-US" b="1" i="1">
                <a:sym typeface="Symbol" panose="05050102010706020507" pitchFamily="18" charset="2"/>
              </a:rPr>
              <a:t> Need</a:t>
            </a:r>
            <a:r>
              <a:rPr lang="en-US" altLang="en-US" b="1" i="1" baseline="-25000" err="1">
                <a:sym typeface="Symbol" panose="05050102010706020507" pitchFamily="18" charset="2"/>
              </a:rPr>
              <a:t>i</a:t>
            </a:r>
            <a:r>
              <a:rPr lang="en-US" altLang="en-US" b="1">
                <a:sym typeface="Symbol" panose="05050102010706020507" pitchFamily="18" charset="2"/>
              </a:rPr>
              <a:t> – </a:t>
            </a:r>
            <a:r>
              <a:rPr lang="en-US" altLang="en-US" b="1" i="1" err="1">
                <a:sym typeface="Symbol" panose="05050102010706020507" pitchFamily="18" charset="2"/>
              </a:rPr>
              <a:t>Request</a:t>
            </a:r>
            <a:r>
              <a:rPr lang="en-US" altLang="en-US" b="1" i="1" baseline="-25000" err="1">
                <a:sym typeface="Symbol" panose="05050102010706020507" pitchFamily="18" charset="2"/>
              </a:rPr>
              <a:t>i</a:t>
            </a:r>
            <a:r>
              <a:rPr lang="en-US" altLang="en-US" b="1" i="1">
                <a:sym typeface="Symbol" panose="05050102010706020507" pitchFamily="18" charset="2"/>
              </a:rPr>
              <a:t>;</a:t>
            </a:r>
          </a:p>
          <a:p>
            <a:pPr lvl="2">
              <a:buClr>
                <a:srgbClr val="CC6600"/>
              </a:buClr>
              <a:buSzPct val="110000"/>
              <a:buFont typeface="Arial" pitchFamily="34" charset="0"/>
              <a:buChar char="•"/>
            </a:pPr>
            <a:r>
              <a:rPr lang="en-US" altLang="en-US">
                <a:sym typeface="Symbol" panose="05050102010706020507" pitchFamily="18" charset="2"/>
              </a:rPr>
              <a:t>If safe  the resources are allocated to </a:t>
            </a:r>
            <a:r>
              <a:rPr lang="en-US" altLang="en-US" b="1" i="1" err="1">
                <a:sym typeface="Symbol" panose="05050102010706020507" pitchFamily="18" charset="2"/>
              </a:rPr>
              <a:t>T</a:t>
            </a:r>
            <a:r>
              <a:rPr lang="en-US" altLang="en-US" b="1" i="1" baseline="-25000" err="1">
                <a:sym typeface="Symbol" panose="05050102010706020507" pitchFamily="18" charset="2"/>
              </a:rPr>
              <a:t>i</a:t>
            </a:r>
            <a:endParaRPr lang="en-US" altLang="en-US" b="1" i="1" baseline="-25000">
              <a:sym typeface="Symbol" panose="05050102010706020507" pitchFamily="18" charset="2"/>
            </a:endParaRPr>
          </a:p>
          <a:p>
            <a:pPr lvl="2">
              <a:buClr>
                <a:srgbClr val="CC6600"/>
              </a:buClr>
              <a:buSzPct val="110000"/>
              <a:buFont typeface="Arial" pitchFamily="34" charset="0"/>
              <a:buChar char="•"/>
            </a:pPr>
            <a:r>
              <a:rPr lang="en-US" altLang="en-US">
                <a:sym typeface="Symbol" panose="05050102010706020507" pitchFamily="18" charset="2"/>
              </a:rPr>
              <a:t>If unsafe  </a:t>
            </a:r>
            <a:r>
              <a:rPr lang="en-US" altLang="en-US" b="1" i="1" err="1">
                <a:sym typeface="Symbol" panose="05050102010706020507" pitchFamily="18" charset="2"/>
              </a:rPr>
              <a:t>T</a:t>
            </a:r>
            <a:r>
              <a:rPr lang="en-US" altLang="en-US" b="1" i="1" baseline="-25000" err="1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must wait, and the old resource-allocation state is restored</a:t>
            </a:r>
          </a:p>
        </p:txBody>
      </p:sp>
    </p:spTree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xmlns="" id="{C18387C4-9D5B-4D54-8084-FE05B91CCC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2350" y="236379"/>
            <a:ext cx="7664450" cy="576263"/>
          </a:xfrm>
        </p:spPr>
        <p:txBody>
          <a:bodyPr/>
          <a:lstStyle/>
          <a:p>
            <a:pPr eaLnBrk="1" hangingPunct="1"/>
            <a:r>
              <a:rPr lang="en-US" altLang="en-US"/>
              <a:t>Example of Banker</a:t>
            </a:r>
            <a:r>
              <a:rPr lang="ja-JP" altLang="en-US"/>
              <a:t>’</a:t>
            </a:r>
            <a:r>
              <a:rPr lang="en-US" altLang="ja-JP"/>
              <a:t>s Algorithm</a:t>
            </a:r>
            <a:endParaRPr lang="en-US" altLang="en-US"/>
          </a:p>
        </p:txBody>
      </p:sp>
      <p:sp>
        <p:nvSpPr>
          <p:cNvPr id="56322" name="Rectangle 3">
            <a:extLst>
              <a:ext uri="{FF2B5EF4-FFF2-40B4-BE49-F238E27FC236}">
                <a16:creationId xmlns:a16="http://schemas.microsoft.com/office/drawing/2014/main" xmlns="" id="{F9D491DD-A38E-475F-8906-6128AD1F386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2488" y="1360488"/>
            <a:ext cx="7923212" cy="4540250"/>
          </a:xfrm>
        </p:spPr>
        <p:txBody>
          <a:bodyPr/>
          <a:lstStyle/>
          <a:p>
            <a:pPr>
              <a:tabLst>
                <a:tab pos="1371600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5 threads </a:t>
            </a:r>
            <a:r>
              <a:rPr lang="en-US" altLang="en-US" i="1"/>
              <a:t>T</a:t>
            </a:r>
            <a:r>
              <a:rPr lang="en-US" altLang="en-US" baseline="-25000"/>
              <a:t>0  </a:t>
            </a:r>
            <a:r>
              <a:rPr lang="en-US" altLang="en-US"/>
              <a:t>through </a:t>
            </a:r>
            <a:r>
              <a:rPr lang="en-US" altLang="en-US" i="1"/>
              <a:t>T</a:t>
            </a:r>
            <a:r>
              <a:rPr lang="en-US" altLang="en-US" baseline="-25000"/>
              <a:t>4</a:t>
            </a:r>
            <a:r>
              <a:rPr lang="en-US" altLang="en-US"/>
              <a:t>; </a:t>
            </a:r>
          </a:p>
          <a:p>
            <a:pPr>
              <a:buFont typeface="Monotype Sorts" pitchFamily="-84" charset="2"/>
              <a:buNone/>
              <a:tabLst>
                <a:tab pos="1371600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      3 resource types:</a:t>
            </a:r>
          </a:p>
          <a:p>
            <a:pPr>
              <a:buFont typeface="Monotype Sorts" pitchFamily="-84" charset="2"/>
              <a:buNone/>
              <a:tabLst>
                <a:tab pos="1371600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              </a:t>
            </a:r>
            <a:r>
              <a:rPr lang="en-US" altLang="en-US" i="1"/>
              <a:t>A</a:t>
            </a:r>
            <a:r>
              <a:rPr lang="en-US" altLang="en-US"/>
              <a:t> (10 instances),  </a:t>
            </a:r>
            <a:r>
              <a:rPr lang="en-US" altLang="en-US" i="1"/>
              <a:t>B</a:t>
            </a:r>
            <a:r>
              <a:rPr lang="en-US" altLang="en-US"/>
              <a:t> (5instances), and </a:t>
            </a:r>
            <a:r>
              <a:rPr lang="en-US" altLang="en-US" i="1"/>
              <a:t>C</a:t>
            </a:r>
            <a:r>
              <a:rPr lang="en-US" altLang="en-US"/>
              <a:t> (7 instances)</a:t>
            </a:r>
          </a:p>
          <a:p>
            <a:pPr>
              <a:tabLst>
                <a:tab pos="1371600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Snapshot at time T</a:t>
            </a:r>
            <a:r>
              <a:rPr lang="en-US" altLang="en-US" baseline="-25000"/>
              <a:t>0</a:t>
            </a:r>
            <a:r>
              <a:rPr lang="en-US" altLang="en-US"/>
              <a:t>:</a:t>
            </a:r>
          </a:p>
          <a:p>
            <a:pPr>
              <a:buFont typeface="Monotype Sorts" pitchFamily="-84" charset="2"/>
              <a:buNone/>
              <a:tabLst>
                <a:tab pos="1371600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			</a:t>
            </a:r>
            <a:r>
              <a:rPr lang="en-US" altLang="en-US" i="1" u="sng"/>
              <a:t>Allocation</a:t>
            </a:r>
            <a:r>
              <a:rPr lang="en-US" altLang="en-US" i="1"/>
              <a:t>	  </a:t>
            </a:r>
            <a:r>
              <a:rPr lang="en-US" altLang="en-US" i="1" u="sng"/>
              <a:t>Max</a:t>
            </a:r>
            <a:r>
              <a:rPr lang="en-US" altLang="en-US" i="1"/>
              <a:t>	</a:t>
            </a:r>
            <a:r>
              <a:rPr lang="en-US" altLang="en-US" i="1" u="sng"/>
              <a:t>Available</a:t>
            </a:r>
            <a:endParaRPr lang="en-US" altLang="en-US" i="1"/>
          </a:p>
          <a:p>
            <a:pPr>
              <a:buFont typeface="Monotype Sorts" pitchFamily="-84" charset="2"/>
              <a:buNone/>
              <a:tabLst>
                <a:tab pos="1371600"/>
                <a:tab pos="2395538" algn="ctr"/>
                <a:tab pos="3594100" algn="ctr"/>
                <a:tab pos="4805363" algn="ctr"/>
              </a:tabLst>
            </a:pPr>
            <a:r>
              <a:rPr lang="en-US" altLang="en-US" i="1"/>
              <a:t>			A B C	       A B C 	A B C</a:t>
            </a:r>
          </a:p>
          <a:p>
            <a:pPr>
              <a:buFont typeface="Monotype Sorts" pitchFamily="-84" charset="2"/>
              <a:buNone/>
              <a:tabLst>
                <a:tab pos="1371600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		 </a:t>
            </a:r>
            <a:r>
              <a:rPr lang="en-US" altLang="en-US" i="1"/>
              <a:t>T</a:t>
            </a:r>
            <a:r>
              <a:rPr lang="en-US" altLang="en-US" baseline="-25000"/>
              <a:t>0	</a:t>
            </a:r>
            <a:r>
              <a:rPr lang="en-US" altLang="en-US"/>
              <a:t>0 1 0	         7 5 3 	3 3 2</a:t>
            </a:r>
          </a:p>
          <a:p>
            <a:pPr>
              <a:buFont typeface="Monotype Sorts" pitchFamily="-84" charset="2"/>
              <a:buNone/>
              <a:tabLst>
                <a:tab pos="1371600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		 </a:t>
            </a:r>
            <a:r>
              <a:rPr lang="en-US" altLang="en-US" i="1"/>
              <a:t>T</a:t>
            </a:r>
            <a:r>
              <a:rPr lang="en-US" altLang="en-US" baseline="-25000"/>
              <a:t>1	</a:t>
            </a:r>
            <a:r>
              <a:rPr lang="en-US" altLang="en-US"/>
              <a:t>2 0 0 	        3 2 2  </a:t>
            </a:r>
          </a:p>
          <a:p>
            <a:pPr>
              <a:buFont typeface="Monotype Sorts" pitchFamily="-84" charset="2"/>
              <a:buNone/>
              <a:tabLst>
                <a:tab pos="1371600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		 </a:t>
            </a:r>
            <a:r>
              <a:rPr lang="en-US" altLang="en-US" i="1"/>
              <a:t>T</a:t>
            </a:r>
            <a:r>
              <a:rPr lang="en-US" altLang="en-US" baseline="-25000"/>
              <a:t>2</a:t>
            </a:r>
            <a:r>
              <a:rPr lang="en-US" altLang="en-US"/>
              <a:t>	3 0 2 	        9 0 2</a:t>
            </a:r>
          </a:p>
          <a:p>
            <a:pPr>
              <a:buFont typeface="Monotype Sorts" pitchFamily="-84" charset="2"/>
              <a:buNone/>
              <a:tabLst>
                <a:tab pos="1371600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		 </a:t>
            </a:r>
            <a:r>
              <a:rPr lang="en-US" altLang="en-US" i="1"/>
              <a:t>T</a:t>
            </a:r>
            <a:r>
              <a:rPr lang="en-US" altLang="en-US" baseline="-25000"/>
              <a:t>3</a:t>
            </a:r>
            <a:r>
              <a:rPr lang="en-US" altLang="en-US"/>
              <a:t>	2 1 1 	        2 2 2</a:t>
            </a:r>
          </a:p>
          <a:p>
            <a:pPr>
              <a:buFont typeface="Monotype Sorts" pitchFamily="-84" charset="2"/>
              <a:buNone/>
              <a:tabLst>
                <a:tab pos="1371600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		 </a:t>
            </a:r>
            <a:r>
              <a:rPr lang="en-US" altLang="en-US" i="1"/>
              <a:t>T</a:t>
            </a:r>
            <a:r>
              <a:rPr lang="en-US" altLang="en-US" baseline="-25000"/>
              <a:t>4</a:t>
            </a:r>
            <a:r>
              <a:rPr lang="en-US" altLang="en-US"/>
              <a:t>	0 0 2	         4 3 3  		</a:t>
            </a:r>
          </a:p>
        </p:txBody>
      </p:sp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xmlns="" id="{838D12EB-E650-49F7-BF5C-969347526E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Chapter Objectives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xmlns="" id="{6DA4E9BA-E5B9-48E9-A6E9-2CB00D1520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2433" y="1308136"/>
            <a:ext cx="7772400" cy="4500562"/>
          </a:xfrm>
        </p:spPr>
        <p:txBody>
          <a:bodyPr/>
          <a:lstStyle/>
          <a:p>
            <a:r>
              <a:rPr lang="en-US" altLang="en-US"/>
              <a:t>Illustrate how deadlock can occur when mutex locks are used</a:t>
            </a:r>
          </a:p>
          <a:p>
            <a:r>
              <a:rPr lang="en-US" altLang="en-US"/>
              <a:t>Define the four necessary conditions that characterize deadlock</a:t>
            </a:r>
          </a:p>
          <a:p>
            <a:r>
              <a:rPr lang="en-US" altLang="en-US"/>
              <a:t>Identify a deadlock situation in a resource allocation graph</a:t>
            </a:r>
          </a:p>
          <a:p>
            <a:r>
              <a:rPr lang="en-US" altLang="en-US"/>
              <a:t>Evaluate the four different approaches for preventing deadlocks</a:t>
            </a:r>
          </a:p>
          <a:p>
            <a:r>
              <a:rPr lang="en-US" altLang="en-US"/>
              <a:t>Apply the banker’s algorithm for deadlock avoidance</a:t>
            </a:r>
          </a:p>
          <a:p>
            <a:r>
              <a:rPr lang="en-US" altLang="en-US"/>
              <a:t>Apply the deadlock detection algorithm</a:t>
            </a:r>
          </a:p>
          <a:p>
            <a:r>
              <a:rPr lang="en-US" altLang="en-US"/>
              <a:t>Evaluate approaches for recovering from deadlock</a:t>
            </a:r>
          </a:p>
          <a:p>
            <a:endParaRPr lang="en-US" altLang="en-US"/>
          </a:p>
          <a:p>
            <a:pPr>
              <a:buSzPct val="85000"/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xmlns="" id="{DB8887BD-D3BC-4339-B372-7CC9B71D77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31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(Cont.)</a:t>
            </a:r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xmlns="" id="{43FB620B-ED3D-4487-B4B3-8D8C1990193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2433" y="1136650"/>
            <a:ext cx="7854205" cy="4640263"/>
          </a:xfrm>
        </p:spPr>
        <p:txBody>
          <a:bodyPr/>
          <a:lstStyle/>
          <a:p>
            <a:pPr>
              <a:tabLst>
                <a:tab pos="2452688"/>
                <a:tab pos="3492500" algn="ctr"/>
              </a:tabLst>
            </a:pPr>
            <a:r>
              <a:rPr lang="en-US" altLang="en-US"/>
              <a:t>The content of the matrix </a:t>
            </a:r>
            <a:r>
              <a:rPr lang="en-US" altLang="en-US" b="1" i="1"/>
              <a:t>Need</a:t>
            </a:r>
            <a:r>
              <a:rPr lang="en-US" altLang="en-US"/>
              <a:t> is defined to be </a:t>
            </a:r>
            <a:r>
              <a:rPr lang="en-US" altLang="en-US" b="1" i="1"/>
              <a:t>Max</a:t>
            </a:r>
            <a:r>
              <a:rPr lang="en-US" altLang="en-US" b="1"/>
              <a:t> – </a:t>
            </a:r>
            <a:r>
              <a:rPr lang="en-US" altLang="en-US" b="1" i="1"/>
              <a:t>Allocation</a:t>
            </a:r>
            <a:endParaRPr lang="en-US" altLang="en-US" b="1"/>
          </a:p>
          <a:p>
            <a:pPr>
              <a:buFont typeface="Monotype Sorts" pitchFamily="-84" charset="2"/>
              <a:buNone/>
              <a:tabLst>
                <a:tab pos="2452688"/>
                <a:tab pos="3492500" algn="ctr"/>
              </a:tabLst>
            </a:pPr>
            <a:endParaRPr lang="en-US" altLang="en-US"/>
          </a:p>
          <a:p>
            <a:pPr>
              <a:buFont typeface="Monotype Sorts" pitchFamily="-84" charset="2"/>
              <a:buNone/>
              <a:tabLst>
                <a:tab pos="2452688"/>
                <a:tab pos="3492500" algn="ctr"/>
              </a:tabLst>
            </a:pPr>
            <a:r>
              <a:rPr lang="en-US" altLang="en-US"/>
              <a:t>			</a:t>
            </a:r>
            <a:r>
              <a:rPr lang="en-US" altLang="en-US" i="1" u="sng"/>
              <a:t>Need</a:t>
            </a:r>
            <a:endParaRPr lang="en-US" altLang="en-US" u="sng"/>
          </a:p>
          <a:p>
            <a:pPr>
              <a:buFont typeface="Monotype Sorts" pitchFamily="-84" charset="2"/>
              <a:buNone/>
              <a:tabLst>
                <a:tab pos="2452688"/>
                <a:tab pos="3492500" algn="ctr"/>
              </a:tabLst>
            </a:pPr>
            <a:r>
              <a:rPr lang="en-US" altLang="en-US"/>
              <a:t>			</a:t>
            </a:r>
            <a:r>
              <a:rPr lang="en-US" altLang="en-US" i="1"/>
              <a:t>A B C</a:t>
            </a:r>
          </a:p>
          <a:p>
            <a:pPr>
              <a:buFont typeface="Monotype Sorts" pitchFamily="-84" charset="2"/>
              <a:buNone/>
              <a:tabLst>
                <a:tab pos="2452688"/>
                <a:tab pos="3492500" algn="ctr"/>
              </a:tabLst>
            </a:pPr>
            <a:r>
              <a:rPr lang="en-US" altLang="en-US"/>
              <a:t>		 </a:t>
            </a:r>
            <a:r>
              <a:rPr lang="en-US" altLang="en-US" i="1"/>
              <a:t>T</a:t>
            </a:r>
            <a:r>
              <a:rPr lang="en-US" altLang="en-US" baseline="-25000"/>
              <a:t>0	</a:t>
            </a:r>
            <a:r>
              <a:rPr lang="en-US" altLang="en-US"/>
              <a:t>7 4 3 </a:t>
            </a:r>
          </a:p>
          <a:p>
            <a:pPr>
              <a:buFont typeface="Monotype Sorts" pitchFamily="-84" charset="2"/>
              <a:buNone/>
              <a:tabLst>
                <a:tab pos="2452688"/>
                <a:tab pos="3492500" algn="ctr"/>
              </a:tabLst>
            </a:pPr>
            <a:r>
              <a:rPr lang="en-US" altLang="en-US"/>
              <a:t>		 </a:t>
            </a:r>
            <a:r>
              <a:rPr lang="en-US" altLang="en-US" i="1"/>
              <a:t>T</a:t>
            </a:r>
            <a:r>
              <a:rPr lang="en-US" altLang="en-US" baseline="-25000"/>
              <a:t>1	</a:t>
            </a:r>
            <a:r>
              <a:rPr lang="en-US" altLang="en-US"/>
              <a:t>1 2 2 </a:t>
            </a:r>
          </a:p>
          <a:p>
            <a:pPr>
              <a:buFont typeface="Monotype Sorts" pitchFamily="-84" charset="2"/>
              <a:buNone/>
              <a:tabLst>
                <a:tab pos="2452688"/>
                <a:tab pos="3492500" algn="ctr"/>
              </a:tabLst>
            </a:pPr>
            <a:r>
              <a:rPr lang="en-US" altLang="en-US"/>
              <a:t>		 </a:t>
            </a:r>
            <a:r>
              <a:rPr lang="en-US" altLang="en-US" i="1"/>
              <a:t>T</a:t>
            </a:r>
            <a:r>
              <a:rPr lang="en-US" altLang="en-US" baseline="-25000"/>
              <a:t>2</a:t>
            </a:r>
            <a:r>
              <a:rPr lang="en-US" altLang="en-US"/>
              <a:t>	6 0 0 </a:t>
            </a:r>
          </a:p>
          <a:p>
            <a:pPr>
              <a:buFont typeface="Monotype Sorts" pitchFamily="-84" charset="2"/>
              <a:buNone/>
              <a:tabLst>
                <a:tab pos="2452688"/>
                <a:tab pos="3492500" algn="ctr"/>
              </a:tabLst>
            </a:pPr>
            <a:r>
              <a:rPr lang="en-US" altLang="en-US"/>
              <a:t>		 </a:t>
            </a:r>
            <a:r>
              <a:rPr lang="en-US" altLang="en-US" i="1"/>
              <a:t>T</a:t>
            </a:r>
            <a:r>
              <a:rPr lang="en-US" altLang="en-US" baseline="-25000"/>
              <a:t>3</a:t>
            </a:r>
            <a:r>
              <a:rPr lang="en-US" altLang="en-US"/>
              <a:t>	0 1 1</a:t>
            </a:r>
          </a:p>
          <a:p>
            <a:pPr>
              <a:buFont typeface="Monotype Sorts" pitchFamily="-84" charset="2"/>
              <a:buNone/>
              <a:tabLst>
                <a:tab pos="2452688"/>
                <a:tab pos="3492500" algn="ctr"/>
              </a:tabLst>
            </a:pPr>
            <a:r>
              <a:rPr lang="en-US" altLang="en-US"/>
              <a:t>		 </a:t>
            </a:r>
            <a:r>
              <a:rPr lang="en-US" altLang="en-US" i="1"/>
              <a:t>T</a:t>
            </a:r>
            <a:r>
              <a:rPr lang="en-US" altLang="en-US" baseline="-25000"/>
              <a:t>4</a:t>
            </a:r>
            <a:r>
              <a:rPr lang="en-US" altLang="en-US"/>
              <a:t>	4 3 1 </a:t>
            </a:r>
            <a:br>
              <a:rPr lang="en-US" altLang="en-US"/>
            </a:br>
            <a:endParaRPr lang="en-US" altLang="en-US"/>
          </a:p>
          <a:p>
            <a:pPr>
              <a:tabLst>
                <a:tab pos="2452688"/>
                <a:tab pos="3492500" algn="ctr"/>
              </a:tabLst>
            </a:pPr>
            <a:r>
              <a:rPr lang="en-US" altLang="en-US"/>
              <a:t>The system is in a safe state since the sequence &lt; </a:t>
            </a:r>
            <a:r>
              <a:rPr lang="en-US" altLang="en-US" i="1"/>
              <a:t>T</a:t>
            </a:r>
            <a:r>
              <a:rPr lang="en-US" altLang="en-US" baseline="-25000"/>
              <a:t>1</a:t>
            </a:r>
            <a:r>
              <a:rPr lang="en-US" altLang="en-US"/>
              <a:t>, </a:t>
            </a:r>
            <a:r>
              <a:rPr lang="en-US" altLang="en-US" i="1"/>
              <a:t>T</a:t>
            </a:r>
            <a:r>
              <a:rPr lang="en-US" altLang="en-US" baseline="-25000"/>
              <a:t>3</a:t>
            </a:r>
            <a:r>
              <a:rPr lang="en-US" altLang="en-US"/>
              <a:t>, </a:t>
            </a:r>
            <a:r>
              <a:rPr lang="en-US" altLang="en-US" i="1"/>
              <a:t>T</a:t>
            </a:r>
            <a:r>
              <a:rPr lang="en-US" altLang="en-US" baseline="-25000"/>
              <a:t>4</a:t>
            </a:r>
            <a:r>
              <a:rPr lang="en-US" altLang="en-US"/>
              <a:t>, </a:t>
            </a:r>
            <a:r>
              <a:rPr lang="en-US" altLang="en-US" i="1"/>
              <a:t>T</a:t>
            </a:r>
            <a:r>
              <a:rPr lang="en-US" altLang="en-US" baseline="-25000"/>
              <a:t>2</a:t>
            </a:r>
            <a:r>
              <a:rPr lang="en-US" altLang="en-US"/>
              <a:t>, </a:t>
            </a:r>
            <a:r>
              <a:rPr lang="en-US" altLang="en-US" i="1"/>
              <a:t>T</a:t>
            </a:r>
            <a:r>
              <a:rPr lang="en-US" altLang="en-US" baseline="-25000"/>
              <a:t>0</a:t>
            </a:r>
            <a:r>
              <a:rPr lang="en-US" altLang="en-US"/>
              <a:t>&gt; satisfies safety criteria</a:t>
            </a:r>
            <a:endParaRPr lang="en-US" altLang="en-US" baseline="-25000"/>
          </a:p>
        </p:txBody>
      </p:sp>
    </p:spTree>
  </p:cSld>
  <p:clrMapOvr>
    <a:masterClrMapping/>
  </p:clrMapOvr>
  <p:transition/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xmlns="" id="{AD3E796E-9D4C-428C-896A-890447D90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1431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Example:  </a:t>
            </a:r>
            <a:r>
              <a:rPr lang="en-US" altLang="en-US" i="1"/>
              <a:t>P</a:t>
            </a:r>
            <a:r>
              <a:rPr lang="en-US" altLang="en-US" baseline="-25000"/>
              <a:t>1</a:t>
            </a:r>
            <a:r>
              <a:rPr lang="en-US" altLang="en-US"/>
              <a:t> Request (1,0,2)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xmlns="" id="{5866BF7C-1FA0-4840-882A-7A5E6F0E9A1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12413" y="1103313"/>
            <a:ext cx="7869237" cy="5103812"/>
          </a:xfrm>
        </p:spPr>
        <p:txBody>
          <a:bodyPr/>
          <a:lstStyle/>
          <a:p>
            <a:pPr>
              <a:tabLst>
                <a:tab pos="1544638"/>
                <a:tab pos="2452688" algn="ctr"/>
                <a:tab pos="3767138" algn="ctr"/>
                <a:tab pos="5022850" algn="ctr"/>
              </a:tabLst>
            </a:pPr>
            <a:r>
              <a:rPr lang="en-US" altLang="en-US"/>
              <a:t>Check that Request </a:t>
            </a:r>
            <a:r>
              <a:rPr lang="en-US" altLang="en-US">
                <a:sym typeface="Symbol" panose="05050102010706020507" pitchFamily="18" charset="2"/>
              </a:rPr>
              <a:t> Available (that is, (1,0,2)  (3,3,2)  true</a:t>
            </a:r>
            <a:endParaRPr lang="en-US" altLang="en-US" i="1">
              <a:sym typeface="Symbol" panose="05050102010706020507" pitchFamily="18" charset="2"/>
            </a:endParaRPr>
          </a:p>
          <a:p>
            <a:pPr>
              <a:buFont typeface="Monotype Sorts" pitchFamily="-84" charset="2"/>
              <a:buNone/>
              <a:tabLst>
                <a:tab pos="1544638"/>
                <a:tab pos="2452688" algn="ctr"/>
                <a:tab pos="3767138" algn="ctr"/>
                <a:tab pos="5022850" algn="ctr"/>
              </a:tabLst>
            </a:pPr>
            <a:r>
              <a:rPr lang="en-US" altLang="en-US" i="1"/>
              <a:t>			</a:t>
            </a:r>
            <a:r>
              <a:rPr lang="en-US" altLang="en-US" i="1" u="sng"/>
              <a:t>Allocation</a:t>
            </a:r>
            <a:r>
              <a:rPr lang="en-US" altLang="en-US" i="1"/>
              <a:t>	</a:t>
            </a:r>
            <a:r>
              <a:rPr lang="en-US" altLang="en-US" i="1" u="sng"/>
              <a:t>Need</a:t>
            </a:r>
            <a:r>
              <a:rPr lang="en-US" altLang="en-US" i="1"/>
              <a:t>	   </a:t>
            </a:r>
            <a:r>
              <a:rPr lang="en-US" altLang="en-US" i="1" u="sng"/>
              <a:t>Available</a:t>
            </a:r>
            <a:endParaRPr lang="en-US" altLang="en-US" i="1"/>
          </a:p>
          <a:p>
            <a:pPr>
              <a:buFont typeface="Monotype Sorts" pitchFamily="-84" charset="2"/>
              <a:buNone/>
              <a:tabLst>
                <a:tab pos="1544638"/>
                <a:tab pos="2452688" algn="ctr"/>
                <a:tab pos="3767138" algn="ctr"/>
                <a:tab pos="5022850" algn="ctr"/>
              </a:tabLst>
            </a:pPr>
            <a:r>
              <a:rPr lang="en-US" altLang="en-US" i="1"/>
              <a:t>			A B C	A B C	 A B C </a:t>
            </a:r>
          </a:p>
          <a:p>
            <a:pPr>
              <a:buFont typeface="Monotype Sorts" pitchFamily="-84" charset="2"/>
              <a:buNone/>
              <a:tabLst>
                <a:tab pos="1544638"/>
                <a:tab pos="2452688" algn="ctr"/>
                <a:tab pos="3767138" algn="ctr"/>
                <a:tab pos="5022850" algn="ctr"/>
              </a:tabLst>
            </a:pPr>
            <a:r>
              <a:rPr lang="en-US" altLang="en-US"/>
              <a:t>		</a:t>
            </a:r>
            <a:r>
              <a:rPr lang="en-US" altLang="en-US" i="1"/>
              <a:t>T</a:t>
            </a:r>
            <a:r>
              <a:rPr lang="en-US" altLang="en-US" baseline="-25000"/>
              <a:t>0</a:t>
            </a:r>
            <a:r>
              <a:rPr lang="en-US" altLang="en-US"/>
              <a:t>	0 1 0 	7 4 3 	2 3 0</a:t>
            </a:r>
          </a:p>
          <a:p>
            <a:pPr>
              <a:buFont typeface="Monotype Sorts" pitchFamily="-84" charset="2"/>
              <a:buNone/>
              <a:tabLst>
                <a:tab pos="1544638"/>
                <a:tab pos="2452688" algn="ctr"/>
                <a:tab pos="3767138" algn="ctr"/>
                <a:tab pos="5022850" algn="ctr"/>
              </a:tabLst>
            </a:pPr>
            <a:r>
              <a:rPr lang="en-US" altLang="en-US"/>
              <a:t>		</a:t>
            </a:r>
            <a:r>
              <a:rPr lang="en-US" altLang="en-US" i="1"/>
              <a:t>T</a:t>
            </a:r>
            <a:r>
              <a:rPr lang="en-US" altLang="en-US" baseline="-25000"/>
              <a:t>1</a:t>
            </a:r>
            <a:r>
              <a:rPr lang="en-US" altLang="en-US"/>
              <a:t>	      3 0 2             0 2 0 	</a:t>
            </a:r>
          </a:p>
          <a:p>
            <a:pPr>
              <a:buFont typeface="Monotype Sorts" pitchFamily="-84" charset="2"/>
              <a:buNone/>
              <a:tabLst>
                <a:tab pos="1544638"/>
                <a:tab pos="2452688" algn="ctr"/>
                <a:tab pos="3767138" algn="ctr"/>
                <a:tab pos="5022850" algn="ctr"/>
              </a:tabLst>
            </a:pPr>
            <a:r>
              <a:rPr lang="en-US" altLang="en-US"/>
              <a:t>		</a:t>
            </a:r>
            <a:r>
              <a:rPr lang="en-US" altLang="en-US" i="1"/>
              <a:t>T</a:t>
            </a:r>
            <a:r>
              <a:rPr lang="en-US" altLang="en-US" baseline="-25000"/>
              <a:t>2</a:t>
            </a:r>
            <a:r>
              <a:rPr lang="en-US" altLang="en-US"/>
              <a:t>	3 0 2 	 6 0 0 </a:t>
            </a:r>
          </a:p>
          <a:p>
            <a:pPr>
              <a:buFont typeface="Monotype Sorts" pitchFamily="-84" charset="2"/>
              <a:buNone/>
              <a:tabLst>
                <a:tab pos="1544638"/>
                <a:tab pos="2452688" algn="ctr"/>
                <a:tab pos="3767138" algn="ctr"/>
                <a:tab pos="5022850" algn="ctr"/>
              </a:tabLst>
            </a:pPr>
            <a:r>
              <a:rPr lang="en-US" altLang="en-US"/>
              <a:t>		</a:t>
            </a:r>
            <a:r>
              <a:rPr lang="en-US" altLang="en-US" i="1"/>
              <a:t>T</a:t>
            </a:r>
            <a:r>
              <a:rPr lang="en-US" altLang="en-US" baseline="-25000"/>
              <a:t>3</a:t>
            </a:r>
            <a:r>
              <a:rPr lang="en-US" altLang="en-US"/>
              <a:t>	2 1 1 	0 1 1</a:t>
            </a:r>
          </a:p>
          <a:p>
            <a:pPr>
              <a:buFont typeface="Monotype Sorts" pitchFamily="-84" charset="2"/>
              <a:buNone/>
              <a:tabLst>
                <a:tab pos="1544638"/>
                <a:tab pos="2452688" algn="ctr"/>
                <a:tab pos="3767138" algn="ctr"/>
                <a:tab pos="5022850" algn="ctr"/>
              </a:tabLst>
            </a:pPr>
            <a:r>
              <a:rPr lang="en-US" altLang="en-US"/>
              <a:t>		</a:t>
            </a:r>
            <a:r>
              <a:rPr lang="en-US" altLang="en-US" i="1"/>
              <a:t>T</a:t>
            </a:r>
            <a:r>
              <a:rPr lang="en-US" altLang="en-US" baseline="-25000"/>
              <a:t>4</a:t>
            </a:r>
            <a:r>
              <a:rPr lang="en-US" altLang="en-US"/>
              <a:t>	0 0 2 	 4 3 1 </a:t>
            </a:r>
          </a:p>
          <a:p>
            <a:pPr>
              <a:buFont typeface="Monotype Sorts" pitchFamily="-84" charset="2"/>
              <a:buNone/>
              <a:tabLst>
                <a:tab pos="1544638"/>
                <a:tab pos="2452688" algn="ctr"/>
                <a:tab pos="3767138" algn="ctr"/>
                <a:tab pos="5022850" algn="ctr"/>
              </a:tabLst>
            </a:pPr>
            <a:endParaRPr lang="en-US" altLang="en-US" sz="800"/>
          </a:p>
          <a:p>
            <a:pPr>
              <a:tabLst>
                <a:tab pos="1544638"/>
                <a:tab pos="2452688" algn="ctr"/>
                <a:tab pos="3767138" algn="ctr"/>
                <a:tab pos="5022850" algn="ctr"/>
              </a:tabLst>
            </a:pPr>
            <a:r>
              <a:rPr lang="en-US" altLang="en-US"/>
              <a:t>Executing safety algorithm shows that sequence &lt; </a:t>
            </a:r>
            <a:r>
              <a:rPr lang="en-US" altLang="en-US" b="1" i="1"/>
              <a:t>T</a:t>
            </a:r>
            <a:r>
              <a:rPr lang="en-US" altLang="en-US" b="1" baseline="-25000"/>
              <a:t>1</a:t>
            </a:r>
            <a:r>
              <a:rPr lang="en-US" altLang="en-US" b="1"/>
              <a:t>, </a:t>
            </a:r>
            <a:r>
              <a:rPr lang="en-US" altLang="en-US" b="1" i="1"/>
              <a:t>T</a:t>
            </a:r>
            <a:r>
              <a:rPr lang="en-US" altLang="en-US" b="1" baseline="-25000"/>
              <a:t>3</a:t>
            </a:r>
            <a:r>
              <a:rPr lang="en-US" altLang="en-US" b="1"/>
              <a:t>, </a:t>
            </a:r>
            <a:r>
              <a:rPr lang="en-US" altLang="en-US" b="1" i="1"/>
              <a:t>T</a:t>
            </a:r>
            <a:r>
              <a:rPr lang="en-US" altLang="en-US" b="1" baseline="-25000"/>
              <a:t>4</a:t>
            </a:r>
            <a:r>
              <a:rPr lang="en-US" altLang="en-US" b="1"/>
              <a:t>, </a:t>
            </a:r>
            <a:r>
              <a:rPr lang="en-US" altLang="en-US" b="1" i="1"/>
              <a:t>T</a:t>
            </a:r>
            <a:r>
              <a:rPr lang="en-US" altLang="en-US" b="1" baseline="-25000"/>
              <a:t>0</a:t>
            </a:r>
            <a:r>
              <a:rPr lang="en-US" altLang="en-US" b="1"/>
              <a:t>, </a:t>
            </a:r>
            <a:r>
              <a:rPr lang="en-US" altLang="en-US" b="1" i="1"/>
              <a:t>T</a:t>
            </a:r>
            <a:r>
              <a:rPr lang="en-US" altLang="en-US" b="1" baseline="-25000"/>
              <a:t>2</a:t>
            </a:r>
            <a:r>
              <a:rPr lang="en-US" altLang="en-US"/>
              <a:t>&gt; satisfies safety requirement</a:t>
            </a:r>
          </a:p>
          <a:p>
            <a:pPr>
              <a:tabLst>
                <a:tab pos="1544638"/>
                <a:tab pos="2452688" algn="ctr"/>
                <a:tab pos="3767138" algn="ctr"/>
                <a:tab pos="5022850" algn="ctr"/>
              </a:tabLst>
            </a:pPr>
            <a:endParaRPr lang="en-US" altLang="en-US" sz="800"/>
          </a:p>
          <a:p>
            <a:pPr>
              <a:tabLst>
                <a:tab pos="1544638"/>
                <a:tab pos="2452688" algn="ctr"/>
                <a:tab pos="3767138" algn="ctr"/>
                <a:tab pos="5022850" algn="ctr"/>
              </a:tabLst>
            </a:pPr>
            <a:r>
              <a:rPr lang="en-US" altLang="en-US"/>
              <a:t>Can request for (3,3,0) by </a:t>
            </a:r>
            <a:r>
              <a:rPr lang="en-US" altLang="en-US" b="1" i="1"/>
              <a:t>T</a:t>
            </a:r>
            <a:r>
              <a:rPr lang="en-US" altLang="en-US" b="1" baseline="-25000"/>
              <a:t>4</a:t>
            </a:r>
            <a:r>
              <a:rPr lang="en-US" altLang="en-US"/>
              <a:t> be granted?</a:t>
            </a:r>
          </a:p>
          <a:p>
            <a:pPr>
              <a:tabLst>
                <a:tab pos="1544638"/>
                <a:tab pos="2452688" algn="ctr"/>
                <a:tab pos="3767138" algn="ctr"/>
                <a:tab pos="5022850" algn="ctr"/>
              </a:tabLst>
            </a:pPr>
            <a:endParaRPr lang="en-US" altLang="en-US" sz="800"/>
          </a:p>
          <a:p>
            <a:pPr>
              <a:tabLst>
                <a:tab pos="1544638"/>
                <a:tab pos="2452688" algn="ctr"/>
                <a:tab pos="3767138" algn="ctr"/>
                <a:tab pos="5022850" algn="ctr"/>
              </a:tabLst>
            </a:pPr>
            <a:r>
              <a:rPr lang="en-US" altLang="en-US"/>
              <a:t>Can request for (0,2,0) by </a:t>
            </a:r>
            <a:r>
              <a:rPr lang="en-US" altLang="en-US" b="1" i="1"/>
              <a:t>T</a:t>
            </a:r>
            <a:r>
              <a:rPr lang="en-US" altLang="en-US" b="1" baseline="-25000"/>
              <a:t>0</a:t>
            </a:r>
            <a:r>
              <a:rPr lang="en-US" altLang="en-US"/>
              <a:t> be granted?</a:t>
            </a:r>
          </a:p>
          <a:p>
            <a:pPr>
              <a:buFont typeface="Monotype Sorts" pitchFamily="-84" charset="2"/>
              <a:buNone/>
              <a:tabLst>
                <a:tab pos="1544638"/>
                <a:tab pos="2452688" algn="ctr"/>
                <a:tab pos="3767138" algn="ctr"/>
                <a:tab pos="5022850" algn="ctr"/>
              </a:tabLst>
            </a:pPr>
            <a:endParaRPr lang="en-US" altLang="en-US"/>
          </a:p>
        </p:txBody>
      </p:sp>
    </p:spTree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xmlns="" id="{573354F7-D46C-481C-9D4A-3953C7C996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1413" y="235762"/>
            <a:ext cx="7421562" cy="576262"/>
          </a:xfrm>
        </p:spPr>
        <p:txBody>
          <a:bodyPr/>
          <a:lstStyle/>
          <a:p>
            <a:pPr eaLnBrk="1" hangingPunct="1"/>
            <a:r>
              <a:rPr lang="en-US" altLang="en-US"/>
              <a:t>Deadlock Detection</a:t>
            </a:r>
          </a:p>
        </p:txBody>
      </p:sp>
      <p:sp>
        <p:nvSpPr>
          <p:cNvPr id="62466" name="Rectangle 3">
            <a:extLst>
              <a:ext uri="{FF2B5EF4-FFF2-40B4-BE49-F238E27FC236}">
                <a16:creationId xmlns:a16="http://schemas.microsoft.com/office/drawing/2014/main" xmlns="" id="{B0C7DA51-11F7-430E-8F04-C804721EE6A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11765" y="1233488"/>
            <a:ext cx="7527990" cy="4530725"/>
          </a:xfrm>
        </p:spPr>
        <p:txBody>
          <a:bodyPr/>
          <a:lstStyle/>
          <a:p>
            <a:r>
              <a:rPr lang="en-US" altLang="en-US"/>
              <a:t>Allow system to enter deadlock state 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Detection algorithm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Recovery scheme</a:t>
            </a:r>
          </a:p>
        </p:txBody>
      </p:sp>
    </p:spTree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xmlns="" id="{2E0AC6EB-98B0-4800-BA12-8164E3633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7686" y="-19986"/>
            <a:ext cx="7772400" cy="844551"/>
          </a:xfrm>
        </p:spPr>
        <p:txBody>
          <a:bodyPr/>
          <a:lstStyle/>
          <a:p>
            <a:pPr eaLnBrk="1" hangingPunct="1"/>
            <a:r>
              <a:rPr lang="en-US" altLang="en-US"/>
              <a:t>Single Instance of Each Resource Type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xmlns="" id="{9A96C6DF-1521-4C97-AEB7-B25DA22EF83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173163"/>
            <a:ext cx="7585075" cy="4511675"/>
          </a:xfrm>
        </p:spPr>
        <p:txBody>
          <a:bodyPr/>
          <a:lstStyle/>
          <a:p>
            <a:r>
              <a:rPr lang="en-US" altLang="en-US"/>
              <a:t>Maintain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wait-for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/>
              <a:t>graph</a:t>
            </a:r>
          </a:p>
          <a:p>
            <a:pPr lvl="1"/>
            <a:r>
              <a:rPr lang="en-US" altLang="en-US"/>
              <a:t>Nodes are threads</a:t>
            </a:r>
          </a:p>
          <a:p>
            <a:pPr lvl="1"/>
            <a:r>
              <a:rPr lang="en-US" altLang="en-US" b="1" i="1" err="1"/>
              <a:t>T</a:t>
            </a:r>
            <a:r>
              <a:rPr lang="en-US" altLang="en-US" b="1" i="1" baseline="-25000" err="1"/>
              <a:t>i</a:t>
            </a:r>
            <a:r>
              <a:rPr lang="en-US" altLang="en-US" b="1"/>
              <a:t> </a:t>
            </a:r>
            <a:r>
              <a:rPr lang="en-US" altLang="en-US" b="1">
                <a:sym typeface="Symbol" panose="05050102010706020507" pitchFamily="18" charset="2"/>
              </a:rPr>
              <a:t> </a:t>
            </a:r>
            <a:r>
              <a:rPr lang="en-US" altLang="en-US" b="1" i="1" err="1">
                <a:sym typeface="Symbol" panose="05050102010706020507" pitchFamily="18" charset="2"/>
              </a:rPr>
              <a:t>T</a:t>
            </a:r>
            <a:r>
              <a:rPr lang="en-US" altLang="en-US" b="1" i="1" baseline="-25000" err="1">
                <a:sym typeface="Symbol" panose="05050102010706020507" pitchFamily="18" charset="2"/>
              </a:rPr>
              <a:t>j   </a:t>
            </a:r>
            <a:r>
              <a:rPr lang="en-US" altLang="en-US">
                <a:sym typeface="Symbol" panose="05050102010706020507" pitchFamily="18" charset="2"/>
              </a:rPr>
              <a:t>if </a:t>
            </a:r>
            <a:r>
              <a:rPr lang="en-US" altLang="en-US" b="1" i="1" err="1">
                <a:sym typeface="Symbol" panose="05050102010706020507" pitchFamily="18" charset="2"/>
              </a:rPr>
              <a:t>T</a:t>
            </a:r>
            <a:r>
              <a:rPr lang="en-US" altLang="en-US" b="1" i="1" baseline="-25000" err="1">
                <a:sym typeface="Symbol" panose="05050102010706020507" pitchFamily="18" charset="2"/>
              </a:rPr>
              <a:t>i</a:t>
            </a:r>
            <a:r>
              <a:rPr lang="en-US" altLang="en-US" i="1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is waiting for</a:t>
            </a:r>
            <a:r>
              <a:rPr lang="en-US" altLang="en-US" i="1">
                <a:sym typeface="Symbol" panose="05050102010706020507" pitchFamily="18" charset="2"/>
              </a:rPr>
              <a:t> </a:t>
            </a:r>
            <a:r>
              <a:rPr lang="en-US" altLang="en-US" b="1" i="1" err="1">
                <a:sym typeface="Symbol" panose="05050102010706020507" pitchFamily="18" charset="2"/>
              </a:rPr>
              <a:t>T</a:t>
            </a:r>
            <a:r>
              <a:rPr lang="en-US" altLang="en-US" b="1" i="1" baseline="-25000" err="1">
                <a:sym typeface="Symbol" panose="05050102010706020507" pitchFamily="18" charset="2"/>
              </a:rPr>
              <a:t>j</a:t>
            </a:r>
            <a:br>
              <a:rPr lang="en-US" altLang="en-US" b="1" i="1">
                <a:sym typeface="Symbol" panose="05050102010706020507" pitchFamily="18" charset="2"/>
              </a:rPr>
            </a:br>
            <a:endParaRPr lang="en-US" altLang="en-US" b="1" i="1">
              <a:sym typeface="Symbol" panose="05050102010706020507" pitchFamily="18" charset="2"/>
            </a:endParaRPr>
          </a:p>
          <a:p>
            <a:r>
              <a:rPr lang="en-US" altLang="en-US"/>
              <a:t>Periodically invoke an algorithm that searches for a cycle in the graph. </a:t>
            </a:r>
            <a:r>
              <a:rPr lang="en-US" altLang="en-US">
                <a:solidFill>
                  <a:srgbClr val="FF0000"/>
                </a:solidFill>
              </a:rPr>
              <a:t>If there is a cycle, there exists a deadlock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r>
              <a:rPr lang="en-US" altLang="en-US"/>
              <a:t>An algorithm to detect a cycle in a graph requires an order of</a:t>
            </a:r>
            <a:r>
              <a:rPr lang="en-US" altLang="en-US" i="1"/>
              <a:t> </a:t>
            </a:r>
            <a:r>
              <a:rPr lang="en-US" altLang="en-US" b="1" i="1"/>
              <a:t>n</a:t>
            </a:r>
            <a:r>
              <a:rPr lang="en-US" altLang="en-US" b="1" baseline="30000"/>
              <a:t>2</a:t>
            </a:r>
            <a:r>
              <a:rPr lang="en-US" altLang="en-US" b="1"/>
              <a:t> </a:t>
            </a:r>
            <a:r>
              <a:rPr lang="en-US" altLang="en-US"/>
              <a:t>operations, where </a:t>
            </a:r>
            <a:r>
              <a:rPr lang="en-US" altLang="en-US" b="1" i="1"/>
              <a:t>n</a:t>
            </a:r>
            <a:r>
              <a:rPr lang="en-US" altLang="en-US"/>
              <a:t> is the number of vertices in the graph</a:t>
            </a:r>
          </a:p>
        </p:txBody>
      </p:sp>
    </p:spTree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xmlns="" id="{0484A614-EAE8-49DD-A55B-4F7E12A56E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8164" y="270077"/>
            <a:ext cx="8288629" cy="457200"/>
          </a:xfrm>
        </p:spPr>
        <p:txBody>
          <a:bodyPr/>
          <a:lstStyle/>
          <a:p>
            <a:pPr eaLnBrk="1" hangingPunct="1"/>
            <a:r>
              <a:rPr lang="en-US" altLang="en-US" sz="2400"/>
              <a:t>Resource-Allocation Graph and  Wait-for Graph</a:t>
            </a:r>
          </a:p>
        </p:txBody>
      </p:sp>
      <p:sp>
        <p:nvSpPr>
          <p:cNvPr id="66562" name="Text Box 5">
            <a:extLst>
              <a:ext uri="{FF2B5EF4-FFF2-40B4-BE49-F238E27FC236}">
                <a16:creationId xmlns:a16="http://schemas.microsoft.com/office/drawing/2014/main" xmlns="" id="{FD3E6C09-91AB-4252-8558-115F273E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5294313"/>
            <a:ext cx="2927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Resource-Allocation Graph</a:t>
            </a:r>
          </a:p>
        </p:txBody>
      </p:sp>
      <p:sp>
        <p:nvSpPr>
          <p:cNvPr id="66563" name="Text Box 6">
            <a:extLst>
              <a:ext uri="{FF2B5EF4-FFF2-40B4-BE49-F238E27FC236}">
                <a16:creationId xmlns:a16="http://schemas.microsoft.com/office/drawing/2014/main" xmlns="" id="{4DB892FA-9656-4369-B039-CF364DF80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0766" y="5293003"/>
            <a:ext cx="3441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b="1">
                <a:solidFill>
                  <a:srgbClr val="FF0000"/>
                </a:solidFill>
              </a:rPr>
              <a:t>Corresponding wait-for graph</a:t>
            </a:r>
          </a:p>
        </p:txBody>
      </p:sp>
      <p:pic>
        <p:nvPicPr>
          <p:cNvPr id="66564" name="Picture 1">
            <a:extLst>
              <a:ext uri="{FF2B5EF4-FFF2-40B4-BE49-F238E27FC236}">
                <a16:creationId xmlns:a16="http://schemas.microsoft.com/office/drawing/2014/main" xmlns="" id="{0B62FAF8-3075-42AC-BA0B-5BDEAC7D4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0388" y="1252538"/>
            <a:ext cx="574040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8609" name="Rectangle 2">
            <a:extLst>
              <a:ext uri="{FF2B5EF4-FFF2-40B4-BE49-F238E27FC236}">
                <a16:creationId xmlns:a16="http://schemas.microsoft.com/office/drawing/2014/main" xmlns="" id="{A3ED25FA-FD51-4DC3-9667-49F48E2982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6331" y="131947"/>
            <a:ext cx="7772400" cy="628650"/>
          </a:xfrm>
        </p:spPr>
        <p:txBody>
          <a:bodyPr/>
          <a:lstStyle/>
          <a:p>
            <a:pPr eaLnBrk="1" hangingPunct="1"/>
            <a:r>
              <a:rPr lang="en-US" altLang="en-US"/>
              <a:t>Several Instances of a Resource Type</a:t>
            </a:r>
          </a:p>
        </p:txBody>
      </p:sp>
      <p:sp>
        <p:nvSpPr>
          <p:cNvPr id="68610" name="Rectangle 3">
            <a:extLst>
              <a:ext uri="{FF2B5EF4-FFF2-40B4-BE49-F238E27FC236}">
                <a16:creationId xmlns:a16="http://schemas.microsoft.com/office/drawing/2014/main" xmlns="" id="{A408F457-CD45-48AA-8181-E44F8AA0A57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82650" y="1187450"/>
            <a:ext cx="7580215" cy="3851275"/>
          </a:xfrm>
        </p:spPr>
        <p:txBody>
          <a:bodyPr/>
          <a:lstStyle/>
          <a:p>
            <a:r>
              <a:rPr lang="en-US" altLang="en-US" b="1">
                <a:solidFill>
                  <a:srgbClr val="000000"/>
                </a:solidFill>
              </a:rPr>
              <a:t>Available</a:t>
            </a:r>
            <a:r>
              <a:rPr lang="en-US" altLang="en-US" i="1"/>
              <a:t>:</a:t>
            </a:r>
            <a:r>
              <a:rPr lang="en-US" altLang="en-US"/>
              <a:t>  A vector of length </a:t>
            </a:r>
            <a:r>
              <a:rPr lang="en-US" altLang="en-US" b="1" i="1"/>
              <a:t>m</a:t>
            </a:r>
            <a:r>
              <a:rPr lang="en-US" altLang="en-US"/>
              <a:t> indicates the number of available resources of each type</a:t>
            </a:r>
          </a:p>
          <a:p>
            <a:r>
              <a:rPr lang="en-US" altLang="en-US" b="1">
                <a:solidFill>
                  <a:srgbClr val="000000"/>
                </a:solidFill>
              </a:rPr>
              <a:t>Allocation</a:t>
            </a:r>
            <a:r>
              <a:rPr lang="en-US" altLang="en-US" i="1"/>
              <a:t>:</a:t>
            </a:r>
            <a:r>
              <a:rPr lang="en-US" altLang="en-US"/>
              <a:t>  An </a:t>
            </a:r>
            <a:r>
              <a:rPr lang="en-US" altLang="en-US" b="1" i="1"/>
              <a:t>n </a:t>
            </a:r>
            <a:r>
              <a:rPr lang="en-US" altLang="en-US" b="1"/>
              <a:t>x</a:t>
            </a:r>
            <a:r>
              <a:rPr lang="en-US" altLang="en-US" b="1" i="1"/>
              <a:t> m</a:t>
            </a:r>
            <a:r>
              <a:rPr lang="en-US" altLang="en-US" b="1"/>
              <a:t> </a:t>
            </a:r>
            <a:r>
              <a:rPr lang="en-US" altLang="en-US"/>
              <a:t>matrix defines the number of resources of each type currently allocated to each thread.</a:t>
            </a:r>
          </a:p>
          <a:p>
            <a:r>
              <a:rPr lang="en-US" altLang="en-US" b="1">
                <a:solidFill>
                  <a:srgbClr val="000000"/>
                </a:solidFill>
              </a:rPr>
              <a:t>Request</a:t>
            </a:r>
            <a:r>
              <a:rPr lang="en-US" altLang="en-US" i="1"/>
              <a:t>:</a:t>
            </a:r>
            <a:r>
              <a:rPr lang="en-US" altLang="en-US"/>
              <a:t>  An </a:t>
            </a:r>
            <a:r>
              <a:rPr lang="en-US" altLang="en-US" b="1" i="1"/>
              <a:t>n </a:t>
            </a:r>
            <a:r>
              <a:rPr lang="en-US" altLang="en-US" b="1"/>
              <a:t>x</a:t>
            </a:r>
            <a:r>
              <a:rPr lang="en-US" altLang="en-US" b="1" i="1"/>
              <a:t> m</a:t>
            </a:r>
            <a:r>
              <a:rPr lang="en-US" altLang="en-US" b="1"/>
              <a:t> </a:t>
            </a:r>
            <a:r>
              <a:rPr lang="en-US" altLang="en-US"/>
              <a:t>matrix indicates the current request  of each thread.  If </a:t>
            </a:r>
            <a:r>
              <a:rPr lang="en-US" altLang="en-US" b="1" i="1"/>
              <a:t>Request </a:t>
            </a:r>
            <a:r>
              <a:rPr lang="en-US" altLang="en-US" b="1"/>
              <a:t>[</a:t>
            </a:r>
            <a:r>
              <a:rPr lang="en-US" altLang="en-US" b="1" i="1"/>
              <a:t>i</a:t>
            </a:r>
            <a:r>
              <a:rPr lang="en-US" altLang="en-US" b="1"/>
              <a:t>][</a:t>
            </a:r>
            <a:r>
              <a:rPr lang="en-US" altLang="en-US" b="1" i="1"/>
              <a:t>j</a:t>
            </a:r>
            <a:r>
              <a:rPr lang="en-US" altLang="en-US" b="1"/>
              <a:t>] = </a:t>
            </a:r>
            <a:r>
              <a:rPr lang="en-US" altLang="en-US" b="1" i="1"/>
              <a:t>k</a:t>
            </a:r>
            <a:r>
              <a:rPr lang="en-US" altLang="en-US"/>
              <a:t>, then thread</a:t>
            </a:r>
            <a:r>
              <a:rPr lang="en-US" altLang="en-US" i="1"/>
              <a:t> </a:t>
            </a:r>
            <a:r>
              <a:rPr lang="en-US" altLang="en-US" b="1" i="1" err="1"/>
              <a:t>T</a:t>
            </a:r>
            <a:r>
              <a:rPr lang="en-US" altLang="en-US" b="1" i="1" baseline="-25000" err="1"/>
              <a:t>i</a:t>
            </a:r>
            <a:r>
              <a:rPr lang="en-US" altLang="en-US"/>
              <a:t> is requesting</a:t>
            </a:r>
            <a:r>
              <a:rPr lang="en-US" altLang="en-US" i="1"/>
              <a:t> </a:t>
            </a:r>
            <a:r>
              <a:rPr lang="en-US" altLang="en-US" b="1" i="1"/>
              <a:t>k</a:t>
            </a:r>
            <a:r>
              <a:rPr lang="en-US" altLang="en-US"/>
              <a:t> more instances of resource type </a:t>
            </a:r>
            <a:r>
              <a:rPr lang="en-US" altLang="en-US" b="1" i="1" err="1"/>
              <a:t>R</a:t>
            </a:r>
            <a:r>
              <a:rPr lang="en-US" altLang="en-US" b="1" i="1" baseline="-25000" err="1"/>
              <a:t>j</a:t>
            </a:r>
            <a:r>
              <a:rPr lang="en-US" altLang="en-US"/>
              <a:t>.</a:t>
            </a:r>
          </a:p>
        </p:txBody>
      </p:sp>
    </p:spTree>
  </p:cSld>
  <p:clrMapOvr>
    <a:masterClrMapping/>
  </p:clrMapOvr>
  <p:transition/>
  <p:timing/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xmlns="" id="{6A086C2B-A5AE-4F5F-8E2A-3790509946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1415" y="236379"/>
            <a:ext cx="7899400" cy="576263"/>
          </a:xfrm>
        </p:spPr>
        <p:txBody>
          <a:bodyPr/>
          <a:lstStyle/>
          <a:p>
            <a:pPr eaLnBrk="1" hangingPunct="1"/>
            <a:r>
              <a:rPr lang="en-US" altLang="en-US"/>
              <a:t>Detection Algorithm</a:t>
            </a:r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xmlns="" id="{4F25B4FD-55C6-400C-B972-1DEDC818534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95363" y="1233488"/>
            <a:ext cx="7753350" cy="453072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en-US"/>
              <a:t>Let </a:t>
            </a:r>
            <a:r>
              <a:rPr lang="en-US" altLang="en-US" b="1" i="1"/>
              <a:t>Work</a:t>
            </a:r>
            <a:r>
              <a:rPr lang="en-US" altLang="en-US"/>
              <a:t> and </a:t>
            </a:r>
            <a:r>
              <a:rPr lang="en-US" altLang="en-US" b="1" i="1"/>
              <a:t>Finish</a:t>
            </a:r>
            <a:r>
              <a:rPr lang="en-US" altLang="en-US"/>
              <a:t> be vectors of length </a:t>
            </a:r>
            <a:r>
              <a:rPr lang="en-US" altLang="en-US" b="1" i="1"/>
              <a:t>m</a:t>
            </a:r>
            <a:r>
              <a:rPr lang="en-US" altLang="en-US"/>
              <a:t> and </a:t>
            </a:r>
            <a:r>
              <a:rPr lang="en-US" altLang="en-US" b="1" i="1"/>
              <a:t>n</a:t>
            </a:r>
            <a:r>
              <a:rPr lang="en-US" altLang="en-US"/>
              <a:t>, respectively Initialize:</a:t>
            </a:r>
          </a:p>
          <a:p>
            <a:pPr marL="850900" lvl="1" indent="-393700">
              <a:buFont typeface="+mj-lt"/>
              <a:buAutoNum type="alphaLcParenR"/>
            </a:pPr>
            <a:r>
              <a:rPr lang="en-US" altLang="en-US" i="1"/>
              <a:t> </a:t>
            </a:r>
            <a:r>
              <a:rPr lang="en-US" altLang="en-US" b="1" i="1"/>
              <a:t>Work</a:t>
            </a:r>
            <a:r>
              <a:rPr lang="en-US" altLang="en-US" b="1"/>
              <a:t> = </a:t>
            </a:r>
            <a:r>
              <a:rPr lang="en-US" altLang="en-US" b="1" i="1"/>
              <a:t>Available</a:t>
            </a:r>
            <a:endParaRPr lang="en-US" altLang="en-US" b="1"/>
          </a:p>
          <a:p>
            <a:pPr marL="850900" lvl="1" indent="-393700">
              <a:buFont typeface="+mj-lt"/>
              <a:buAutoNum type="alphaLcParenR"/>
            </a:pPr>
            <a:r>
              <a:rPr lang="en-US" altLang="en-US"/>
              <a:t> For </a:t>
            </a:r>
            <a:r>
              <a:rPr lang="en-US" altLang="en-US" b="1" i="1"/>
              <a:t>i</a:t>
            </a:r>
            <a:r>
              <a:rPr lang="en-US" altLang="en-US" b="1"/>
              <a:t> = 1,2, …,</a:t>
            </a:r>
            <a:r>
              <a:rPr lang="en-US" altLang="en-US" b="1" i="1"/>
              <a:t> n</a:t>
            </a:r>
            <a:r>
              <a:rPr lang="en-US" altLang="en-US"/>
              <a:t>, if </a:t>
            </a:r>
            <a:r>
              <a:rPr lang="en-US" altLang="en-US" b="1" i="1" err="1"/>
              <a:t>Allocation</a:t>
            </a:r>
            <a:r>
              <a:rPr lang="en-US" altLang="en-US" b="1" i="1" baseline="-25000" err="1"/>
              <a:t>i</a:t>
            </a:r>
            <a:r>
              <a:rPr lang="en-US" altLang="en-US" b="1"/>
              <a:t> </a:t>
            </a:r>
            <a:r>
              <a:rPr lang="en-US" altLang="en-US" b="1">
                <a:sym typeface="Symbol" panose="05050102010706020507" pitchFamily="18" charset="2"/>
              </a:rPr>
              <a:t> 0</a:t>
            </a:r>
            <a:r>
              <a:rPr lang="en-US" altLang="en-US">
                <a:sym typeface="Symbol" panose="05050102010706020507" pitchFamily="18" charset="2"/>
              </a:rPr>
              <a:t>, then </a:t>
            </a:r>
            <a:br>
              <a:rPr lang="en-US" altLang="en-US">
                <a:sym typeface="Symbol" panose="05050102010706020507" pitchFamily="18" charset="2"/>
              </a:rPr>
            </a:b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 b="1" i="1">
                <a:sym typeface="Symbol" panose="05050102010706020507" pitchFamily="18" charset="2"/>
              </a:rPr>
              <a:t>Finish</a:t>
            </a:r>
            <a:r>
              <a:rPr lang="en-US" altLang="en-US" b="1">
                <a:sym typeface="Symbol" panose="05050102010706020507" pitchFamily="18" charset="2"/>
              </a:rPr>
              <a:t>[i] </a:t>
            </a:r>
            <a:r>
              <a:rPr lang="en-US" altLang="en-US" b="1" i="1">
                <a:sym typeface="Symbol" panose="05050102010706020507" pitchFamily="18" charset="2"/>
              </a:rPr>
              <a:t>= false</a:t>
            </a:r>
            <a:r>
              <a:rPr lang="en-US" altLang="en-US">
                <a:sym typeface="Symbol" panose="05050102010706020507" pitchFamily="18" charset="2"/>
              </a:rPr>
              <a:t>; otherwise, </a:t>
            </a:r>
            <a:r>
              <a:rPr lang="en-US" altLang="en-US" b="1" i="1">
                <a:sym typeface="Symbol" panose="05050102010706020507" pitchFamily="18" charset="2"/>
              </a:rPr>
              <a:t>Finish</a:t>
            </a:r>
            <a:r>
              <a:rPr lang="en-US" altLang="en-US" b="1">
                <a:sym typeface="Symbol" panose="05050102010706020507" pitchFamily="18" charset="2"/>
              </a:rPr>
              <a:t>[i] = </a:t>
            </a:r>
            <a:r>
              <a:rPr lang="en-US" altLang="en-US" b="1" i="1">
                <a:sym typeface="Symbol" panose="05050102010706020507" pitchFamily="18" charset="2"/>
              </a:rPr>
              <a:t>true</a:t>
            </a:r>
          </a:p>
          <a:p>
            <a:pPr marL="850900" lvl="1" indent="-393700">
              <a:buFont typeface="Monotype Sorts" pitchFamily="-84" charset="2"/>
              <a:buNone/>
            </a:pPr>
            <a:endParaRPr lang="en-US" altLang="en-US">
              <a:sym typeface="Symbol" panose="05050102010706020507" pitchFamily="18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en-US"/>
              <a:t>Find an index </a:t>
            </a:r>
            <a:r>
              <a:rPr lang="en-US" altLang="en-US" b="1" i="1"/>
              <a:t>i</a:t>
            </a:r>
            <a:r>
              <a:rPr lang="en-US" altLang="en-US" i="1"/>
              <a:t> </a:t>
            </a:r>
            <a:r>
              <a:rPr lang="en-US" altLang="en-US"/>
              <a:t>such that both:</a:t>
            </a:r>
          </a:p>
          <a:p>
            <a:pPr marL="850900" lvl="1" indent="-393700">
              <a:buFont typeface="+mj-lt"/>
              <a:buAutoNum type="alphaLcParenR"/>
            </a:pPr>
            <a:r>
              <a:rPr lang="en-US" altLang="en-US" i="1"/>
              <a:t> </a:t>
            </a:r>
            <a:r>
              <a:rPr lang="en-US" altLang="en-US" b="1" i="1"/>
              <a:t>Finish</a:t>
            </a:r>
            <a:r>
              <a:rPr lang="en-US" altLang="en-US" b="1"/>
              <a:t>[</a:t>
            </a:r>
            <a:r>
              <a:rPr lang="en-US" altLang="en-US" b="1" i="1"/>
              <a:t>i</a:t>
            </a:r>
            <a:r>
              <a:rPr lang="en-US" altLang="en-US" b="1"/>
              <a:t>] == </a:t>
            </a:r>
            <a:r>
              <a:rPr lang="en-US" altLang="en-US" b="1" i="1"/>
              <a:t>false</a:t>
            </a:r>
            <a:endParaRPr lang="en-US" altLang="en-US" b="1"/>
          </a:p>
          <a:p>
            <a:pPr marL="850900" lvl="1" indent="-393700">
              <a:buFont typeface="+mj-lt"/>
              <a:buAutoNum type="alphaLcParenR"/>
            </a:pPr>
            <a:r>
              <a:rPr lang="en-US" altLang="en-US" i="1"/>
              <a:t> </a:t>
            </a:r>
            <a:r>
              <a:rPr lang="en-US" altLang="en-US" b="1" i="1" err="1"/>
              <a:t>Request</a:t>
            </a:r>
            <a:r>
              <a:rPr lang="en-US" altLang="en-US" b="1" i="1" baseline="-25000" err="1"/>
              <a:t>i</a:t>
            </a:r>
            <a:r>
              <a:rPr lang="en-US" altLang="en-US" b="1"/>
              <a:t> </a:t>
            </a:r>
            <a:r>
              <a:rPr lang="en-US" altLang="en-US" b="1">
                <a:sym typeface="Symbol" panose="05050102010706020507" pitchFamily="18" charset="2"/>
              </a:rPr>
              <a:t> </a:t>
            </a:r>
            <a:r>
              <a:rPr lang="en-US" altLang="en-US" b="1" i="1">
                <a:sym typeface="Symbol" panose="05050102010706020507" pitchFamily="18" charset="2"/>
              </a:rPr>
              <a:t>Work</a:t>
            </a:r>
            <a:br>
              <a:rPr lang="en-US" altLang="en-US" b="1" i="1">
                <a:sym typeface="Symbol" panose="05050102010706020507" pitchFamily="18" charset="2"/>
              </a:rPr>
            </a:br>
            <a:endParaRPr lang="en-US" altLang="en-US" b="1">
              <a:sym typeface="Symbol" panose="05050102010706020507" pitchFamily="18" charset="2"/>
            </a:endParaRPr>
          </a:p>
          <a:p>
            <a:pPr marL="850900" lvl="1" indent="-393700">
              <a:buFont typeface="Monotype Sorts" pitchFamily="-84" charset="2"/>
              <a:buNone/>
            </a:pPr>
            <a:r>
              <a:rPr lang="en-US" altLang="en-US">
                <a:sym typeface="Symbol" panose="05050102010706020507" pitchFamily="18" charset="2"/>
              </a:rPr>
              <a:t>If no such </a:t>
            </a:r>
            <a:r>
              <a:rPr lang="en-US" altLang="en-US" b="1" i="1">
                <a:sym typeface="Symbol" panose="05050102010706020507" pitchFamily="18" charset="2"/>
              </a:rPr>
              <a:t>i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exists, go to step 4</a:t>
            </a:r>
            <a:endParaRPr lang="en-US" altLang="en-US"/>
          </a:p>
        </p:txBody>
      </p:sp>
    </p:spTree>
  </p:cSld>
  <p:clrMapOvr>
    <a:masterClrMapping/>
  </p:clrMapOvr>
  <p:transition/>
  <p:timing/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xmlns="" id="{AC8DFB5C-1F8D-4190-83A2-9517D93814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14313"/>
            <a:ext cx="7558087" cy="576262"/>
          </a:xfrm>
        </p:spPr>
        <p:txBody>
          <a:bodyPr/>
          <a:lstStyle/>
          <a:p>
            <a:pPr eaLnBrk="1" hangingPunct="1"/>
            <a:r>
              <a:rPr lang="en-US" altLang="en-US"/>
              <a:t>Detection Algorithm (Cont.)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xmlns="" id="{1590227E-597D-4241-9B48-CEE17B87BD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47738" y="1171575"/>
            <a:ext cx="7218362" cy="2297113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buAutoNum type="arabicPeriod" startAt="3"/>
            </a:pPr>
            <a:r>
              <a:rPr lang="en-US" altLang="en-US" i="1"/>
              <a:t> </a:t>
            </a:r>
            <a:r>
              <a:rPr lang="en-US" altLang="en-US" b="1" i="1"/>
              <a:t>Work</a:t>
            </a:r>
            <a:r>
              <a:rPr lang="en-US" altLang="en-US" b="1"/>
              <a:t> = </a:t>
            </a:r>
            <a:r>
              <a:rPr lang="en-US" altLang="en-US" b="1" i="1"/>
              <a:t>Work</a:t>
            </a:r>
            <a:r>
              <a:rPr lang="en-US" altLang="en-US" b="1"/>
              <a:t> + </a:t>
            </a:r>
            <a:r>
              <a:rPr lang="en-US" altLang="en-US" b="1" i="1" err="1"/>
              <a:t>Allocation</a:t>
            </a:r>
            <a:r>
              <a:rPr lang="en-US" altLang="en-US" b="1" i="1" baseline="-25000" err="1"/>
              <a:t>i</a:t>
            </a:r>
            <a:br>
              <a:rPr lang="en-US" altLang="en-US" b="1"/>
            </a:br>
            <a:r>
              <a:rPr lang="en-US" altLang="en-US" b="1"/>
              <a:t>     </a:t>
            </a:r>
            <a:r>
              <a:rPr lang="en-US" altLang="en-US" b="1" i="1"/>
              <a:t>Finish</a:t>
            </a:r>
            <a:r>
              <a:rPr lang="en-US" altLang="en-US" b="1"/>
              <a:t>[</a:t>
            </a:r>
            <a:r>
              <a:rPr lang="en-US" altLang="en-US" b="1" i="1"/>
              <a:t>i</a:t>
            </a:r>
            <a:r>
              <a:rPr lang="en-US" altLang="en-US" b="1"/>
              <a:t>] = </a:t>
            </a:r>
            <a:r>
              <a:rPr lang="en-US" altLang="en-US" b="1" i="1"/>
              <a:t>true</a:t>
            </a:r>
            <a:br>
              <a:rPr lang="en-US" altLang="en-US" b="1"/>
            </a:br>
            <a:r>
              <a:rPr lang="en-US" altLang="en-US" b="1"/>
              <a:t>     </a:t>
            </a:r>
            <a:r>
              <a:rPr lang="en-US" altLang="en-US"/>
              <a:t>go to step 2</a:t>
            </a:r>
            <a:br>
              <a:rPr lang="en-US" altLang="en-US"/>
            </a:br>
            <a:r>
              <a:rPr lang="en-US" altLang="en-US"/>
              <a:t> </a:t>
            </a:r>
          </a:p>
          <a:p>
            <a:pPr marL="342900" indent="-342900">
              <a:lnSpc>
                <a:spcPct val="90000"/>
              </a:lnSpc>
              <a:buAutoNum type="arabicPeriod" startAt="3"/>
            </a:pPr>
            <a:r>
              <a:rPr lang="en-US" altLang="en-US"/>
              <a:t>If </a:t>
            </a:r>
            <a:r>
              <a:rPr lang="en-US" altLang="en-US" b="1" i="1"/>
              <a:t>Finish[i] == false</a:t>
            </a:r>
            <a:r>
              <a:rPr lang="en-US" altLang="en-US"/>
              <a:t>, for some </a:t>
            </a:r>
            <a:r>
              <a:rPr lang="en-US" altLang="en-US" b="1" i="1"/>
              <a:t>i</a:t>
            </a:r>
            <a:r>
              <a:rPr lang="en-US" altLang="en-US"/>
              <a:t>, 1 </a:t>
            </a:r>
            <a:r>
              <a:rPr lang="en-US" altLang="en-US">
                <a:sym typeface="Symbol" panose="05050102010706020507" pitchFamily="18" charset="2"/>
              </a:rPr>
              <a:t> </a:t>
            </a:r>
            <a:r>
              <a:rPr lang="en-US" altLang="en-US" b="1" i="1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  </a:t>
            </a:r>
            <a:r>
              <a:rPr lang="en-US" altLang="en-US" b="1" i="1">
                <a:sym typeface="Symbol" panose="05050102010706020507" pitchFamily="18" charset="2"/>
              </a:rPr>
              <a:t>n</a:t>
            </a:r>
            <a:r>
              <a:rPr lang="en-US" altLang="en-US">
                <a:sym typeface="Symbol" panose="05050102010706020507" pitchFamily="18" charset="2"/>
              </a:rPr>
              <a:t>, then the system is in   deadlock state. Moreover, if </a:t>
            </a:r>
            <a:r>
              <a:rPr lang="en-US" altLang="en-US" b="1" i="1">
                <a:sym typeface="Symbol" panose="05050102010706020507" pitchFamily="18" charset="2"/>
              </a:rPr>
              <a:t>Finish</a:t>
            </a:r>
            <a:r>
              <a:rPr lang="en-US" altLang="en-US" b="1">
                <a:sym typeface="Symbol" panose="05050102010706020507" pitchFamily="18" charset="2"/>
              </a:rPr>
              <a:t>[</a:t>
            </a:r>
            <a:r>
              <a:rPr lang="en-US" altLang="en-US" b="1" i="1">
                <a:sym typeface="Symbol" panose="05050102010706020507" pitchFamily="18" charset="2"/>
              </a:rPr>
              <a:t>i</a:t>
            </a:r>
            <a:r>
              <a:rPr lang="en-US" altLang="en-US" b="1">
                <a:sym typeface="Symbol" panose="05050102010706020507" pitchFamily="18" charset="2"/>
              </a:rPr>
              <a:t>] == </a:t>
            </a:r>
            <a:r>
              <a:rPr lang="en-US" altLang="en-US" b="1" i="1">
                <a:sym typeface="Symbol" panose="05050102010706020507" pitchFamily="18" charset="2"/>
              </a:rPr>
              <a:t>false</a:t>
            </a:r>
            <a:r>
              <a:rPr lang="en-US" altLang="en-US">
                <a:sym typeface="Symbol" panose="05050102010706020507" pitchFamily="18" charset="2"/>
              </a:rPr>
              <a:t>, then </a:t>
            </a:r>
            <a:r>
              <a:rPr lang="en-US" altLang="en-US" b="1" i="1" err="1">
                <a:sym typeface="Symbol" panose="05050102010706020507" pitchFamily="18" charset="2"/>
              </a:rPr>
              <a:t>T</a:t>
            </a:r>
            <a:r>
              <a:rPr lang="en-US" altLang="en-US" b="1" i="1" baseline="-25000" err="1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is deadlocked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>
                <a:sym typeface="Symbol" panose="05050102010706020507" pitchFamily="18" charset="2"/>
              </a:rPr>
              <a:t>	</a:t>
            </a:r>
            <a:endParaRPr lang="en-US" altLang="en-US"/>
          </a:p>
        </p:txBody>
      </p:sp>
      <p:sp>
        <p:nvSpPr>
          <p:cNvPr id="72707" name="Text Box 4">
            <a:extLst>
              <a:ext uri="{FF2B5EF4-FFF2-40B4-BE49-F238E27FC236}">
                <a16:creationId xmlns:a16="http://schemas.microsoft.com/office/drawing/2014/main" xmlns="" id="{96085A5E-EEBE-4448-A0CB-F924E9CDA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488" y="3824288"/>
            <a:ext cx="7694612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solidFill>
                  <a:srgbClr val="FF0066"/>
                </a:solidFill>
                <a:sym typeface="Symbol" panose="05050102010706020507" pitchFamily="18" charset="2"/>
              </a:rPr>
              <a:t>Algorithm requires an order of O(</a:t>
            </a:r>
            <a:r>
              <a:rPr kumimoji="0" lang="en-US" altLang="en-US" b="1" i="1">
                <a:solidFill>
                  <a:srgbClr val="FF0066"/>
                </a:solidFill>
                <a:sym typeface="Symbol" panose="05050102010706020507" pitchFamily="18" charset="2"/>
              </a:rPr>
              <a:t>m </a:t>
            </a:r>
            <a:r>
              <a:rPr kumimoji="0" lang="en-US" altLang="en-US" b="1">
                <a:solidFill>
                  <a:srgbClr val="FF0066"/>
                </a:solidFill>
                <a:sym typeface="Symbol" panose="05050102010706020507" pitchFamily="18" charset="2"/>
              </a:rPr>
              <a:t>x</a:t>
            </a:r>
            <a:r>
              <a:rPr kumimoji="0" lang="en-US" altLang="en-US" b="1" i="1">
                <a:solidFill>
                  <a:srgbClr val="FF0066"/>
                </a:solidFill>
                <a:sym typeface="Symbol" panose="05050102010706020507" pitchFamily="18" charset="2"/>
              </a:rPr>
              <a:t> n</a:t>
            </a:r>
            <a:r>
              <a:rPr kumimoji="0" lang="en-US" altLang="en-US" b="1" baseline="30000">
                <a:solidFill>
                  <a:srgbClr val="FF0066"/>
                </a:solidFill>
                <a:sym typeface="Symbol" panose="05050102010706020507" pitchFamily="18" charset="2"/>
              </a:rPr>
              <a:t>2</a:t>
            </a:r>
            <a:r>
              <a:rPr kumimoji="0" lang="en-US" altLang="en-US" b="1">
                <a:solidFill>
                  <a:srgbClr val="FF0066"/>
                </a:solidFill>
                <a:sym typeface="Symbol" panose="05050102010706020507" pitchFamily="18" charset="2"/>
              </a:rPr>
              <a:t>) operations to detect whether the system is in deadlocked state</a:t>
            </a:r>
            <a:endParaRPr kumimoji="0" lang="en-US" altLang="en-US">
              <a:solidFill>
                <a:srgbClr val="FF0066"/>
              </a:solidFill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kumimoji="0" lang="en-US" altLang="en-US">
              <a:solidFill>
                <a:srgbClr val="FF0066"/>
              </a:solidFill>
            </a:endParaRPr>
          </a:p>
        </p:txBody>
      </p:sp>
    </p:spTree>
  </p:cSld>
  <p:clrMapOvr>
    <a:masterClrMapping/>
  </p:clrMapOvr>
  <p:transition/>
  <p:timing/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xmlns="" id="{20245696-9CE8-4FC7-BC3D-C43A860346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2350" y="214313"/>
            <a:ext cx="7664450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of Detection Algorithm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xmlns="" id="{CBEDF2A5-8F09-4357-9519-FCAE0F3F3B3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01700" y="1108075"/>
            <a:ext cx="8037513" cy="5121275"/>
          </a:xfrm>
        </p:spPr>
        <p:txBody>
          <a:bodyPr/>
          <a:lstStyle/>
          <a:p>
            <a:pPr>
              <a:tabLst>
                <a:tab pos="1428750"/>
                <a:tab pos="2338388" algn="ctr"/>
                <a:tab pos="3594100" algn="ctr"/>
                <a:tab pos="4921250" algn="ctr"/>
              </a:tabLst>
            </a:pPr>
            <a:r>
              <a:rPr lang="en-US" altLang="en-US"/>
              <a:t>Five threads </a:t>
            </a:r>
            <a:r>
              <a:rPr lang="en-US" altLang="en-US" b="1" i="1"/>
              <a:t>T</a:t>
            </a:r>
            <a:r>
              <a:rPr lang="en-US" altLang="en-US" b="1" baseline="-25000"/>
              <a:t>0</a:t>
            </a:r>
            <a:r>
              <a:rPr lang="en-US" altLang="en-US"/>
              <a:t> through </a:t>
            </a:r>
            <a:r>
              <a:rPr lang="en-US" altLang="en-US" b="1" i="1"/>
              <a:t>T</a:t>
            </a:r>
            <a:r>
              <a:rPr lang="en-US" altLang="en-US" b="1" baseline="-25000"/>
              <a:t>4</a:t>
            </a:r>
            <a:r>
              <a:rPr lang="en-US" altLang="en-US"/>
              <a:t>;</a:t>
            </a:r>
            <a:r>
              <a:rPr lang="en-US" altLang="en-US" baseline="-25000"/>
              <a:t> </a:t>
            </a:r>
            <a:r>
              <a:rPr lang="en-US" altLang="en-US"/>
              <a:t>three resource types </a:t>
            </a:r>
            <a:br>
              <a:rPr lang="en-US" altLang="en-US"/>
            </a:br>
            <a:r>
              <a:rPr lang="en-US" altLang="en-US"/>
              <a:t>A (7 instances), </a:t>
            </a:r>
            <a:r>
              <a:rPr lang="en-US" altLang="en-US" i="1"/>
              <a:t>B </a:t>
            </a:r>
            <a:r>
              <a:rPr lang="en-US" altLang="en-US"/>
              <a:t>(2 instances), and </a:t>
            </a:r>
            <a:r>
              <a:rPr lang="en-US" altLang="en-US" i="1"/>
              <a:t>C</a:t>
            </a:r>
            <a:r>
              <a:rPr lang="en-US" altLang="en-US"/>
              <a:t> (6 instances)</a:t>
            </a:r>
          </a:p>
          <a:p>
            <a:pPr>
              <a:buFont typeface="Monotype Sorts" pitchFamily="-84" charset="2"/>
              <a:buNone/>
              <a:tabLst>
                <a:tab pos="1428750"/>
                <a:tab pos="2338388" algn="ctr"/>
                <a:tab pos="3594100" algn="ctr"/>
                <a:tab pos="4921250" algn="ctr"/>
              </a:tabLst>
            </a:pPr>
            <a:endParaRPr lang="en-US" altLang="en-US"/>
          </a:p>
          <a:p>
            <a:pPr>
              <a:tabLst>
                <a:tab pos="1428750"/>
                <a:tab pos="2338388" algn="ctr"/>
                <a:tab pos="3594100" algn="ctr"/>
                <a:tab pos="4921250" algn="ctr"/>
              </a:tabLst>
            </a:pPr>
            <a:r>
              <a:rPr lang="en-US" altLang="en-US"/>
              <a:t>Snapshot at time </a:t>
            </a:r>
            <a:r>
              <a:rPr lang="en-US" altLang="en-US" b="1" i="1"/>
              <a:t>T</a:t>
            </a:r>
            <a:r>
              <a:rPr lang="en-US" altLang="en-US" b="1" baseline="-25000"/>
              <a:t>0</a:t>
            </a:r>
            <a:r>
              <a:rPr lang="en-US" altLang="en-US"/>
              <a:t>:</a:t>
            </a:r>
          </a:p>
          <a:p>
            <a:pPr>
              <a:buFont typeface="Monotype Sorts" pitchFamily="-84" charset="2"/>
              <a:buNone/>
              <a:tabLst>
                <a:tab pos="1428750"/>
                <a:tab pos="2338388" algn="ctr"/>
                <a:tab pos="3594100" algn="ctr"/>
                <a:tab pos="4921250" algn="ctr"/>
              </a:tabLst>
            </a:pPr>
            <a:r>
              <a:rPr lang="en-US" altLang="en-US"/>
              <a:t>			 </a:t>
            </a:r>
            <a:r>
              <a:rPr lang="en-US" altLang="en-US" i="1" u="sng"/>
              <a:t>Allocation</a:t>
            </a:r>
            <a:r>
              <a:rPr lang="en-US" altLang="en-US" i="1"/>
              <a:t>	</a:t>
            </a:r>
            <a:r>
              <a:rPr lang="en-US" altLang="en-US" i="1" u="sng"/>
              <a:t>Request</a:t>
            </a:r>
            <a:r>
              <a:rPr lang="en-US" altLang="en-US" i="1"/>
              <a:t>	</a:t>
            </a:r>
            <a:r>
              <a:rPr lang="en-US" altLang="en-US" i="1" u="sng"/>
              <a:t>Available</a:t>
            </a:r>
          </a:p>
          <a:p>
            <a:pPr>
              <a:buFont typeface="Monotype Sorts" pitchFamily="-84" charset="2"/>
              <a:buNone/>
              <a:tabLst>
                <a:tab pos="1428750"/>
                <a:tab pos="2338388" algn="ctr"/>
                <a:tab pos="3594100" algn="ctr"/>
                <a:tab pos="4921250" algn="ctr"/>
              </a:tabLst>
            </a:pPr>
            <a:r>
              <a:rPr lang="en-US" altLang="en-US"/>
              <a:t>			</a:t>
            </a:r>
            <a:r>
              <a:rPr lang="en-US" altLang="en-US" i="1"/>
              <a:t>A B C 	  A B C 	A B C</a:t>
            </a:r>
          </a:p>
          <a:p>
            <a:pPr>
              <a:buFont typeface="Monotype Sorts" pitchFamily="-84" charset="2"/>
              <a:buNone/>
              <a:tabLst>
                <a:tab pos="1428750"/>
                <a:tab pos="2338388" algn="ctr"/>
                <a:tab pos="3594100" algn="ctr"/>
                <a:tab pos="4921250" algn="ctr"/>
              </a:tabLst>
            </a:pPr>
            <a:r>
              <a:rPr lang="en-US" altLang="en-US"/>
              <a:t>	         </a:t>
            </a:r>
            <a:r>
              <a:rPr lang="en-US" altLang="en-US" i="1"/>
              <a:t>T</a:t>
            </a:r>
            <a:r>
              <a:rPr lang="en-US" altLang="en-US" baseline="-25000"/>
              <a:t>0</a:t>
            </a:r>
            <a:r>
              <a:rPr lang="en-US" altLang="en-US"/>
              <a:t>	          0 1 0             0 0 0 	0 0 0</a:t>
            </a:r>
          </a:p>
          <a:p>
            <a:pPr>
              <a:buFont typeface="Monotype Sorts" pitchFamily="-84" charset="2"/>
              <a:buNone/>
              <a:tabLst>
                <a:tab pos="1428750"/>
                <a:tab pos="2338388" algn="ctr"/>
                <a:tab pos="3594100" algn="ctr"/>
                <a:tab pos="4921250" algn="ctr"/>
              </a:tabLst>
            </a:pPr>
            <a:r>
              <a:rPr lang="en-US" altLang="en-US" i="1"/>
              <a:t>             T</a:t>
            </a:r>
            <a:r>
              <a:rPr lang="en-US" altLang="en-US" baseline="-25000"/>
              <a:t>1</a:t>
            </a:r>
            <a:r>
              <a:rPr lang="en-US" altLang="en-US"/>
              <a:t>	          	2 0 0 	  2 0 2</a:t>
            </a:r>
          </a:p>
          <a:p>
            <a:pPr>
              <a:buFont typeface="Monotype Sorts" pitchFamily="-84" charset="2"/>
              <a:buNone/>
              <a:tabLst>
                <a:tab pos="1428750"/>
                <a:tab pos="2338388" algn="ctr"/>
                <a:tab pos="3594100" algn="ctr"/>
                <a:tab pos="4921250" algn="ctr"/>
              </a:tabLst>
            </a:pPr>
            <a:r>
              <a:rPr lang="en-US" altLang="en-US" i="1"/>
              <a:t>             T</a:t>
            </a:r>
            <a:r>
              <a:rPr lang="en-US" altLang="en-US" baseline="-25000"/>
              <a:t>2</a:t>
            </a:r>
            <a:r>
              <a:rPr lang="en-US" altLang="en-US"/>
              <a:t>		          3 0 3             0 0 0 </a:t>
            </a:r>
          </a:p>
          <a:p>
            <a:pPr>
              <a:buFont typeface="Monotype Sorts" pitchFamily="-84" charset="2"/>
              <a:buNone/>
              <a:tabLst>
                <a:tab pos="1428750"/>
                <a:tab pos="2338388" algn="ctr"/>
                <a:tab pos="3594100" algn="ctr"/>
                <a:tab pos="4921250" algn="ctr"/>
              </a:tabLst>
            </a:pPr>
            <a:r>
              <a:rPr lang="en-US" altLang="en-US" i="1"/>
              <a:t>             T</a:t>
            </a:r>
            <a:r>
              <a:rPr lang="en-US" altLang="en-US" baseline="-25000"/>
              <a:t>3</a:t>
            </a:r>
            <a:r>
              <a:rPr lang="en-US" altLang="en-US"/>
              <a:t>		2 1 1 	   1 0 0 </a:t>
            </a:r>
          </a:p>
          <a:p>
            <a:pPr>
              <a:buFont typeface="Monotype Sorts" pitchFamily="-84" charset="2"/>
              <a:buNone/>
              <a:tabLst>
                <a:tab pos="1428750"/>
                <a:tab pos="2338388" algn="ctr"/>
                <a:tab pos="3594100" algn="ctr"/>
                <a:tab pos="4921250" algn="ctr"/>
              </a:tabLst>
            </a:pPr>
            <a:r>
              <a:rPr lang="en-US" altLang="en-US"/>
              <a:t>	         </a:t>
            </a:r>
            <a:r>
              <a:rPr lang="en-US" altLang="en-US" i="1"/>
              <a:t>T</a:t>
            </a:r>
            <a:r>
              <a:rPr lang="en-US" altLang="en-US" baseline="-25000"/>
              <a:t>4	</a:t>
            </a:r>
            <a:r>
              <a:rPr lang="en-US" altLang="en-US"/>
              <a:t>	0 0 2 	   0 0 2</a:t>
            </a:r>
          </a:p>
          <a:p>
            <a:pPr>
              <a:buFont typeface="Monotype Sorts" pitchFamily="-84" charset="2"/>
              <a:buNone/>
              <a:tabLst>
                <a:tab pos="1428750"/>
                <a:tab pos="2338388" algn="ctr"/>
                <a:tab pos="3594100" algn="ctr"/>
                <a:tab pos="4921250" algn="ctr"/>
              </a:tabLst>
            </a:pPr>
            <a:endParaRPr lang="en-US" altLang="en-US"/>
          </a:p>
          <a:p>
            <a:pPr>
              <a:tabLst>
                <a:tab pos="1428750"/>
                <a:tab pos="2338388" algn="ctr"/>
                <a:tab pos="3594100" algn="ctr"/>
                <a:tab pos="4921250" algn="ctr"/>
              </a:tabLst>
            </a:pPr>
            <a:r>
              <a:rPr lang="en-US" altLang="en-US"/>
              <a:t>Sequence &lt;</a:t>
            </a:r>
            <a:r>
              <a:rPr lang="en-US" altLang="en-US" b="1" i="1"/>
              <a:t>T</a:t>
            </a:r>
            <a:r>
              <a:rPr lang="en-US" altLang="en-US" b="1" i="1" baseline="-25000"/>
              <a:t>0</a:t>
            </a:r>
            <a:r>
              <a:rPr lang="en-US" altLang="en-US" b="1" i="1"/>
              <a:t>, T</a:t>
            </a:r>
            <a:r>
              <a:rPr lang="en-US" altLang="en-US" b="1" i="1" baseline="-25000"/>
              <a:t>2</a:t>
            </a:r>
            <a:r>
              <a:rPr lang="en-US" altLang="en-US" b="1" i="1"/>
              <a:t>, T</a:t>
            </a:r>
            <a:r>
              <a:rPr lang="en-US" altLang="en-US" b="1" i="1" baseline="-25000"/>
              <a:t>3</a:t>
            </a:r>
            <a:r>
              <a:rPr lang="en-US" altLang="en-US" b="1" i="1"/>
              <a:t>, T</a:t>
            </a:r>
            <a:r>
              <a:rPr lang="en-US" altLang="en-US" b="1" i="1" baseline="-25000"/>
              <a:t>1</a:t>
            </a:r>
            <a:r>
              <a:rPr lang="en-US" altLang="en-US" b="1" i="1"/>
              <a:t>, T</a:t>
            </a:r>
            <a:r>
              <a:rPr lang="en-US" altLang="en-US" b="1" i="1" baseline="-25000"/>
              <a:t>4</a:t>
            </a:r>
            <a:r>
              <a:rPr lang="en-US" altLang="en-US"/>
              <a:t>&gt; will result in </a:t>
            </a:r>
            <a:r>
              <a:rPr lang="en-US" altLang="en-US" b="1" i="1"/>
              <a:t>Finish[i] = true </a:t>
            </a:r>
            <a:r>
              <a:rPr lang="en-US" altLang="en-US"/>
              <a:t>for all </a:t>
            </a:r>
            <a:r>
              <a:rPr lang="en-US" altLang="en-US" b="1" i="1"/>
              <a:t>i</a:t>
            </a:r>
            <a:endParaRPr lang="en-US" altLang="en-US" b="1"/>
          </a:p>
          <a:p>
            <a:pPr>
              <a:buFont typeface="Monotype Sorts" pitchFamily="-84" charset="2"/>
              <a:buNone/>
              <a:tabLst>
                <a:tab pos="1428750"/>
                <a:tab pos="2338388" algn="ctr"/>
                <a:tab pos="3594100" algn="ctr"/>
                <a:tab pos="4921250" algn="ctr"/>
              </a:tabLst>
            </a:pPr>
            <a:endParaRPr lang="en-US" altLang="en-US"/>
          </a:p>
        </p:txBody>
      </p:sp>
    </p:spTree>
  </p:cSld>
  <p:clrMapOvr>
    <a:masterClrMapping/>
  </p:clrMapOvr>
  <p:transition/>
  <p:timing/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6801" name="Rectangle 2">
            <a:extLst>
              <a:ext uri="{FF2B5EF4-FFF2-40B4-BE49-F238E27FC236}">
                <a16:creationId xmlns:a16="http://schemas.microsoft.com/office/drawing/2014/main" xmlns="" id="{DA86E4C4-151E-4B29-AF3A-94D82C4FF0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43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(Cont.)</a:t>
            </a:r>
          </a:p>
        </p:txBody>
      </p:sp>
      <p:sp>
        <p:nvSpPr>
          <p:cNvPr id="76802" name="Rectangle 3">
            <a:extLst>
              <a:ext uri="{FF2B5EF4-FFF2-40B4-BE49-F238E27FC236}">
                <a16:creationId xmlns:a16="http://schemas.microsoft.com/office/drawing/2014/main" xmlns="" id="{198FFF5E-8931-4A8B-8BF7-20846C2891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81925" cy="5037137"/>
          </a:xfrm>
        </p:spPr>
        <p:txBody>
          <a:bodyPr/>
          <a:lstStyle/>
          <a:p>
            <a:pPr>
              <a:tabLst>
                <a:tab pos="2800350"/>
                <a:tab pos="3708400" algn="ctr"/>
              </a:tabLst>
            </a:pPr>
            <a:r>
              <a:rPr lang="en-US" altLang="en-US" b="1" i="1"/>
              <a:t>T</a:t>
            </a:r>
            <a:r>
              <a:rPr lang="en-US" altLang="en-US" b="1" baseline="-25000"/>
              <a:t>2</a:t>
            </a:r>
            <a:r>
              <a:rPr lang="en-US" altLang="en-US"/>
              <a:t> requests an additional instance of type</a:t>
            </a:r>
            <a:r>
              <a:rPr lang="en-US" altLang="en-US" i="1"/>
              <a:t> </a:t>
            </a:r>
            <a:r>
              <a:rPr lang="en-US" altLang="en-US" b="1" i="1"/>
              <a:t>C</a:t>
            </a:r>
            <a:endParaRPr lang="en-US" altLang="en-US" b="1"/>
          </a:p>
          <a:p>
            <a:pPr>
              <a:buFont typeface="Monotype Sorts" pitchFamily="-84" charset="2"/>
              <a:buNone/>
              <a:tabLst>
                <a:tab pos="2800350"/>
                <a:tab pos="3708400" algn="ctr"/>
              </a:tabLst>
            </a:pPr>
            <a:r>
              <a:rPr lang="en-US" altLang="en-US"/>
              <a:t>			</a:t>
            </a:r>
            <a:r>
              <a:rPr lang="en-US" altLang="en-US" i="1" u="sng"/>
              <a:t>Request</a:t>
            </a:r>
            <a:endParaRPr lang="en-US" altLang="en-US" i="1"/>
          </a:p>
          <a:p>
            <a:pPr>
              <a:buFont typeface="Monotype Sorts" pitchFamily="-84" charset="2"/>
              <a:buNone/>
              <a:tabLst>
                <a:tab pos="2800350"/>
                <a:tab pos="3708400" algn="ctr"/>
              </a:tabLst>
            </a:pPr>
            <a:r>
              <a:rPr lang="en-US" altLang="en-US" i="1"/>
              <a:t>			A B C</a:t>
            </a:r>
          </a:p>
          <a:p>
            <a:pPr>
              <a:buFont typeface="Monotype Sorts" pitchFamily="-84" charset="2"/>
              <a:buNone/>
              <a:tabLst>
                <a:tab pos="2800350"/>
                <a:tab pos="3708400" algn="ctr"/>
              </a:tabLst>
            </a:pPr>
            <a:r>
              <a:rPr lang="en-US" altLang="en-US"/>
              <a:t>		 </a:t>
            </a:r>
            <a:r>
              <a:rPr lang="en-US" altLang="en-US" i="1"/>
              <a:t>T</a:t>
            </a:r>
            <a:r>
              <a:rPr lang="en-US" altLang="en-US" baseline="-25000"/>
              <a:t>0</a:t>
            </a:r>
            <a:r>
              <a:rPr lang="en-US" altLang="en-US"/>
              <a:t>	0 0 0</a:t>
            </a:r>
          </a:p>
          <a:p>
            <a:pPr>
              <a:buFont typeface="Monotype Sorts" pitchFamily="-84" charset="2"/>
              <a:buNone/>
              <a:tabLst>
                <a:tab pos="2800350"/>
                <a:tab pos="3708400" algn="ctr"/>
              </a:tabLst>
            </a:pPr>
            <a:r>
              <a:rPr lang="en-US" altLang="en-US"/>
              <a:t>		 </a:t>
            </a:r>
            <a:r>
              <a:rPr lang="en-US" altLang="en-US" i="1"/>
              <a:t>T</a:t>
            </a:r>
            <a:r>
              <a:rPr lang="en-US" altLang="en-US" baseline="-25000"/>
              <a:t>1</a:t>
            </a:r>
            <a:r>
              <a:rPr lang="en-US" altLang="en-US"/>
              <a:t>	2 0 2</a:t>
            </a:r>
          </a:p>
          <a:p>
            <a:pPr>
              <a:buFont typeface="Monotype Sorts" pitchFamily="-84" charset="2"/>
              <a:buNone/>
              <a:tabLst>
                <a:tab pos="2800350"/>
                <a:tab pos="3708400" algn="ctr"/>
              </a:tabLst>
            </a:pPr>
            <a:r>
              <a:rPr lang="en-US" altLang="en-US"/>
              <a:t>		 </a:t>
            </a:r>
            <a:r>
              <a:rPr lang="en-US" altLang="en-US" i="1"/>
              <a:t>T</a:t>
            </a:r>
            <a:r>
              <a:rPr lang="en-US" altLang="en-US" baseline="-25000"/>
              <a:t>2</a:t>
            </a:r>
            <a:r>
              <a:rPr lang="en-US" altLang="en-US"/>
              <a:t>	0 0 1</a:t>
            </a:r>
          </a:p>
          <a:p>
            <a:pPr>
              <a:buFont typeface="Monotype Sorts" pitchFamily="-84" charset="2"/>
              <a:buNone/>
              <a:tabLst>
                <a:tab pos="2800350"/>
                <a:tab pos="3708400" algn="ctr"/>
              </a:tabLst>
            </a:pPr>
            <a:r>
              <a:rPr lang="en-US" altLang="en-US"/>
              <a:t>		 </a:t>
            </a:r>
            <a:r>
              <a:rPr lang="en-US" altLang="en-US" i="1"/>
              <a:t>T</a:t>
            </a:r>
            <a:r>
              <a:rPr lang="en-US" altLang="en-US" baseline="-25000"/>
              <a:t>3</a:t>
            </a:r>
            <a:r>
              <a:rPr lang="en-US" altLang="en-US"/>
              <a:t>	1 0 0 </a:t>
            </a:r>
          </a:p>
          <a:p>
            <a:pPr>
              <a:buFont typeface="Monotype Sorts" pitchFamily="-84" charset="2"/>
              <a:buNone/>
              <a:tabLst>
                <a:tab pos="2800350"/>
                <a:tab pos="3708400" algn="ctr"/>
              </a:tabLst>
            </a:pPr>
            <a:r>
              <a:rPr lang="en-US" altLang="en-US"/>
              <a:t>		 </a:t>
            </a:r>
            <a:r>
              <a:rPr lang="en-US" altLang="en-US" i="1"/>
              <a:t>T</a:t>
            </a:r>
            <a:r>
              <a:rPr lang="en-US" altLang="en-US" baseline="-25000"/>
              <a:t>4</a:t>
            </a:r>
            <a:r>
              <a:rPr lang="en-US" altLang="en-US"/>
              <a:t>	0 0 2</a:t>
            </a:r>
          </a:p>
          <a:p>
            <a:pPr>
              <a:buFont typeface="Monotype Sorts" pitchFamily="-84" charset="2"/>
              <a:buNone/>
              <a:tabLst>
                <a:tab pos="2800350"/>
                <a:tab pos="3708400" algn="ctr"/>
              </a:tabLst>
            </a:pPr>
            <a:endParaRPr lang="en-US" altLang="en-US" sz="800"/>
          </a:p>
          <a:p>
            <a:pPr>
              <a:tabLst>
                <a:tab pos="2800350"/>
                <a:tab pos="3708400" algn="ctr"/>
              </a:tabLst>
            </a:pPr>
            <a:r>
              <a:rPr lang="en-US" altLang="en-US"/>
              <a:t>State of system?</a:t>
            </a:r>
          </a:p>
          <a:p>
            <a:pPr lvl="1">
              <a:tabLst>
                <a:tab pos="2800350"/>
                <a:tab pos="3708400" algn="ctr"/>
              </a:tabLst>
            </a:pPr>
            <a:r>
              <a:rPr lang="en-US" altLang="en-US"/>
              <a:t>Can reclaim resources held by thread </a:t>
            </a:r>
            <a:r>
              <a:rPr lang="en-US" altLang="en-US" b="1" i="1"/>
              <a:t>T</a:t>
            </a:r>
            <a:r>
              <a:rPr lang="en-US" altLang="en-US" b="1" baseline="-25000"/>
              <a:t>0</a:t>
            </a:r>
            <a:r>
              <a:rPr lang="en-US" altLang="en-US"/>
              <a:t>, but insufficient resources to fulfill other processes; requests</a:t>
            </a:r>
          </a:p>
          <a:p>
            <a:pPr lvl="1">
              <a:tabLst>
                <a:tab pos="2800350"/>
                <a:tab pos="3708400" algn="ctr"/>
              </a:tabLst>
            </a:pPr>
            <a:r>
              <a:rPr lang="en-US" altLang="en-US"/>
              <a:t>Deadlock exists, consisting of processes </a:t>
            </a:r>
            <a:r>
              <a:rPr lang="en-US" altLang="en-US" b="1" i="1"/>
              <a:t>T</a:t>
            </a:r>
            <a:r>
              <a:rPr lang="en-US" altLang="en-US" b="1" baseline="-25000"/>
              <a:t>1</a:t>
            </a:r>
            <a:r>
              <a:rPr lang="en-US" altLang="en-US" b="1"/>
              <a:t>, </a:t>
            </a:r>
            <a:r>
              <a:rPr lang="en-US" altLang="en-US" b="1" baseline="-25000"/>
              <a:t> </a:t>
            </a:r>
            <a:r>
              <a:rPr lang="en-US" altLang="en-US" b="1" i="1"/>
              <a:t>T</a:t>
            </a:r>
            <a:r>
              <a:rPr lang="en-US" altLang="en-US" b="1" baseline="-25000"/>
              <a:t>2</a:t>
            </a:r>
            <a:r>
              <a:rPr lang="en-US" altLang="en-US" b="1"/>
              <a:t>, </a:t>
            </a:r>
            <a:r>
              <a:rPr lang="en-US" altLang="en-US" b="1" i="1"/>
              <a:t>T</a:t>
            </a:r>
            <a:r>
              <a:rPr lang="en-US" altLang="en-US" b="1" baseline="-25000"/>
              <a:t>3</a:t>
            </a:r>
            <a:r>
              <a:rPr lang="en-US" altLang="en-US"/>
              <a:t>, and </a:t>
            </a:r>
            <a:r>
              <a:rPr lang="en-US" altLang="en-US" b="1" i="1"/>
              <a:t>T</a:t>
            </a:r>
            <a:r>
              <a:rPr lang="en-US" altLang="en-US" b="1" baseline="-25000"/>
              <a:t>4</a:t>
            </a:r>
            <a:endParaRPr lang="en-US" altLang="en-US" b="1"/>
          </a:p>
        </p:txBody>
      </p:sp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xmlns="" id="{661502D7-7068-4DDE-82B3-CB27E3C63E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Model</a:t>
            </a:r>
          </a:p>
        </p:txBody>
      </p:sp>
      <p:sp>
        <p:nvSpPr>
          <p:cNvPr id="11266" name="Rectangle 3">
            <a:extLst>
              <a:ext uri="{FF2B5EF4-FFF2-40B4-BE49-F238E27FC236}">
                <a16:creationId xmlns:a16="http://schemas.microsoft.com/office/drawing/2014/main" xmlns="" id="{CD8E9D65-BCDC-43F0-9CD9-F4411921988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2834" y="1354816"/>
            <a:ext cx="7351712" cy="4483100"/>
          </a:xfrm>
        </p:spPr>
        <p:txBody>
          <a:bodyPr/>
          <a:lstStyle/>
          <a:p>
            <a:r>
              <a:rPr lang="en-US" altLang="en-US"/>
              <a:t>System consists of resources</a:t>
            </a:r>
          </a:p>
          <a:p>
            <a:r>
              <a:rPr lang="en-US" altLang="en-US"/>
              <a:t>Resource types </a:t>
            </a:r>
            <a:r>
              <a:rPr lang="en-US" altLang="en-US" i="1"/>
              <a:t>R</a:t>
            </a:r>
            <a:r>
              <a:rPr lang="en-US" altLang="en-US" baseline="-25000"/>
              <a:t>1</a:t>
            </a:r>
            <a:r>
              <a:rPr lang="en-US" altLang="en-US"/>
              <a:t>, </a:t>
            </a:r>
            <a:r>
              <a:rPr lang="en-US" altLang="en-US" i="1"/>
              <a:t>R</a:t>
            </a:r>
            <a:r>
              <a:rPr lang="en-US" altLang="en-US" baseline="-25000"/>
              <a:t>2</a:t>
            </a:r>
            <a:r>
              <a:rPr lang="en-US" altLang="en-US"/>
              <a:t>, . . ., </a:t>
            </a:r>
            <a:r>
              <a:rPr lang="en-US" altLang="en-US" i="1"/>
              <a:t>R</a:t>
            </a:r>
            <a:r>
              <a:rPr lang="en-US" altLang="en-US" baseline="-25000"/>
              <a:t>m</a:t>
            </a:r>
          </a:p>
          <a:p>
            <a:pPr lvl="1"/>
            <a:r>
              <a:rPr lang="en-US" altLang="en-US" i="1"/>
              <a:t>CPU cycles, memory space, I/O devices</a:t>
            </a:r>
          </a:p>
          <a:p>
            <a:r>
              <a:rPr lang="en-US" altLang="en-US"/>
              <a:t>Each resource type </a:t>
            </a:r>
            <a:r>
              <a:rPr lang="en-US" altLang="en-US" i="1"/>
              <a:t>R</a:t>
            </a:r>
            <a:r>
              <a:rPr lang="en-US" altLang="en-US" baseline="-25000"/>
              <a:t>i</a:t>
            </a:r>
            <a:r>
              <a:rPr lang="en-US" altLang="en-US"/>
              <a:t> has </a:t>
            </a:r>
            <a:r>
              <a:rPr lang="en-US" altLang="en-US" i="1"/>
              <a:t>W</a:t>
            </a:r>
            <a:r>
              <a:rPr lang="en-US" altLang="en-US" baseline="-25000"/>
              <a:t>i</a:t>
            </a:r>
            <a:r>
              <a:rPr lang="en-US" altLang="en-US"/>
              <a:t> instances.</a:t>
            </a:r>
          </a:p>
          <a:p>
            <a:r>
              <a:rPr lang="en-US" altLang="en-US"/>
              <a:t>Each process utilizes a resource as follows:</a:t>
            </a:r>
          </a:p>
          <a:p>
            <a:pPr lvl="1"/>
            <a:r>
              <a:rPr lang="en-US" altLang="en-US" b="1"/>
              <a:t>request </a:t>
            </a:r>
          </a:p>
          <a:p>
            <a:pPr lvl="1"/>
            <a:r>
              <a:rPr lang="en-US" altLang="en-US" b="1"/>
              <a:t>use </a:t>
            </a:r>
          </a:p>
          <a:p>
            <a:pPr lvl="1"/>
            <a:r>
              <a:rPr lang="en-US" altLang="en-US" b="1"/>
              <a:t>release</a:t>
            </a:r>
          </a:p>
        </p:txBody>
      </p:sp>
    </p:spTree>
  </p:cSld>
  <p:clrMapOvr>
    <a:masterClrMapping/>
  </p:clrMapOvr>
  <p:transition/>
  <p:timing/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xmlns="" id="{0D4BC432-7638-454C-8A48-5A8BCB25F5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0138" y="230188"/>
            <a:ext cx="7586662" cy="576262"/>
          </a:xfrm>
        </p:spPr>
        <p:txBody>
          <a:bodyPr/>
          <a:lstStyle/>
          <a:p>
            <a:pPr eaLnBrk="1" hangingPunct="1"/>
            <a:r>
              <a:rPr lang="en-US" altLang="en-US"/>
              <a:t>Detection-Algorithm Usage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xmlns="" id="{158D4C12-F6CC-4793-92BE-5D929F7ED7C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69949" y="1122363"/>
            <a:ext cx="7742205" cy="4530725"/>
          </a:xfrm>
        </p:spPr>
        <p:txBody>
          <a:bodyPr/>
          <a:lstStyle/>
          <a:p>
            <a:r>
              <a:rPr lang="en-US" altLang="en-US"/>
              <a:t>When, and how often, to invoke depends on:</a:t>
            </a:r>
          </a:p>
          <a:p>
            <a:pPr lvl="1"/>
            <a:r>
              <a:rPr lang="en-US" altLang="en-US"/>
              <a:t>How often a deadlock is likely to occur?</a:t>
            </a:r>
          </a:p>
          <a:p>
            <a:pPr lvl="1"/>
            <a:r>
              <a:rPr lang="en-US" altLang="en-US"/>
              <a:t>How many processes will need to be rolled back?</a:t>
            </a:r>
          </a:p>
          <a:p>
            <a:pPr lvl="2"/>
            <a:r>
              <a:rPr lang="en-US" altLang="en-US"/>
              <a:t>one for each disjoint cycle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If detection algorithm is invoked arbitrarily, there may be many cycles in the resource graph and so we would not be able to tell which of the many deadlocked threads </a:t>
            </a:r>
            <a:r>
              <a:rPr lang="ja-JP" altLang="en-US"/>
              <a:t>“</a:t>
            </a:r>
            <a:r>
              <a:rPr lang="en-US" altLang="ja-JP"/>
              <a:t>caused</a:t>
            </a:r>
            <a:r>
              <a:rPr lang="ja-JP" altLang="en-US"/>
              <a:t>”</a:t>
            </a:r>
            <a:r>
              <a:rPr lang="en-US" altLang="ja-JP"/>
              <a:t> the deadlock.</a:t>
            </a:r>
            <a:endParaRPr lang="en-US" altLang="en-US"/>
          </a:p>
        </p:txBody>
      </p:sp>
    </p:spTree>
  </p:cSld>
  <p:clrMapOvr>
    <a:masterClrMapping/>
  </p:clrMapOvr>
  <p:transition/>
  <p:timing/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xmlns="" id="{1AC46895-F09F-4AA8-B270-CB5567B1C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6731" y="359230"/>
            <a:ext cx="8588375" cy="457200"/>
          </a:xfrm>
        </p:spPr>
        <p:txBody>
          <a:bodyPr/>
          <a:lstStyle/>
          <a:p>
            <a:pPr eaLnBrk="1" hangingPunct="1"/>
            <a:r>
              <a:rPr lang="en-US" altLang="en-US" sz="2400"/>
              <a:t>Recovery from Deadlock:  Process Termination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xmlns="" id="{38916639-ABF6-4FC4-8E81-7F4537AFC98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63613" y="1108075"/>
            <a:ext cx="7694612" cy="4530725"/>
          </a:xfrm>
        </p:spPr>
        <p:txBody>
          <a:bodyPr/>
          <a:lstStyle/>
          <a:p>
            <a:r>
              <a:rPr lang="en-US" altLang="en-US"/>
              <a:t>Abort all deadlocked threads</a:t>
            </a:r>
          </a:p>
          <a:p>
            <a:r>
              <a:rPr lang="en-US" altLang="en-US"/>
              <a:t>Abort one process at a time until the deadlock cycle is eliminated</a:t>
            </a:r>
          </a:p>
          <a:p>
            <a:r>
              <a:rPr lang="en-US" altLang="en-US"/>
              <a:t>In which order should we choose to abort?</a:t>
            </a:r>
          </a:p>
          <a:p>
            <a:pPr marL="800100" lvl="1" indent="-342900">
              <a:buFont typeface="Arial" pitchFamily="34" charset="0"/>
              <a:buAutoNum type="arabicPeriod"/>
            </a:pPr>
            <a:r>
              <a:rPr lang="en-US" altLang="en-US"/>
              <a:t>Priority of the thread</a:t>
            </a:r>
          </a:p>
          <a:p>
            <a:pPr marL="800100" lvl="1" indent="-342900">
              <a:buFont typeface="Arial" pitchFamily="34" charset="0"/>
              <a:buAutoNum type="arabicPeriod"/>
            </a:pPr>
            <a:r>
              <a:rPr lang="en-US" altLang="en-US"/>
              <a:t>How long has the thread computed, and how much longer to completion</a:t>
            </a:r>
          </a:p>
          <a:p>
            <a:pPr marL="800100" lvl="1" indent="-342900">
              <a:buFont typeface="Arial" pitchFamily="34" charset="0"/>
              <a:buAutoNum type="arabicPeriod"/>
            </a:pPr>
            <a:r>
              <a:rPr lang="en-US" altLang="en-US"/>
              <a:t>Resources that the thread has used</a:t>
            </a:r>
          </a:p>
          <a:p>
            <a:pPr marL="800100" lvl="1" indent="-342900">
              <a:buFont typeface="Arial" pitchFamily="34" charset="0"/>
              <a:buAutoNum type="arabicPeriod"/>
            </a:pPr>
            <a:r>
              <a:rPr lang="en-US" altLang="en-US"/>
              <a:t>Resources that the thread needs to complete</a:t>
            </a:r>
          </a:p>
          <a:p>
            <a:pPr marL="800100" lvl="1" indent="-342900">
              <a:buFont typeface="Arial" pitchFamily="34" charset="0"/>
              <a:buAutoNum type="arabicPeriod"/>
            </a:pPr>
            <a:r>
              <a:rPr lang="en-US" altLang="en-US"/>
              <a:t>How many threads will need to be terminated</a:t>
            </a:r>
          </a:p>
          <a:p>
            <a:pPr marL="800100" lvl="1" indent="-342900">
              <a:buFont typeface="Arial" pitchFamily="34" charset="0"/>
              <a:buAutoNum type="arabicPeriod"/>
            </a:pPr>
            <a:r>
              <a:rPr lang="en-US" altLang="en-US"/>
              <a:t>Is the thread interactive or batch?</a:t>
            </a:r>
          </a:p>
        </p:txBody>
      </p:sp>
    </p:spTree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xmlns="" id="{019776DB-F4CF-4A0D-88E0-0C4A9C46D2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2572" y="348894"/>
            <a:ext cx="8020050" cy="457200"/>
          </a:xfrm>
        </p:spPr>
        <p:txBody>
          <a:bodyPr/>
          <a:lstStyle/>
          <a:p>
            <a:pPr eaLnBrk="1" hangingPunct="1"/>
            <a:r>
              <a:rPr lang="en-US" altLang="en-US" sz="2400"/>
              <a:t>Recovery from Deadlock:  Resource Preemption</a:t>
            </a:r>
          </a:p>
        </p:txBody>
      </p:sp>
      <p:sp>
        <p:nvSpPr>
          <p:cNvPr id="82946" name="Rectangle 3">
            <a:extLst>
              <a:ext uri="{FF2B5EF4-FFF2-40B4-BE49-F238E27FC236}">
                <a16:creationId xmlns:a16="http://schemas.microsoft.com/office/drawing/2014/main" xmlns="" id="{1EC2BE65-1915-4205-9A59-81178CB3251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8838" y="1150938"/>
            <a:ext cx="6802437" cy="4483100"/>
          </a:xfrm>
        </p:spPr>
        <p:txBody>
          <a:bodyPr/>
          <a:lstStyle/>
          <a:p>
            <a:r>
              <a:rPr lang="en-US" altLang="en-US" b="1"/>
              <a:t>Selecting a victim </a:t>
            </a:r>
            <a:r>
              <a:rPr lang="en-US" altLang="en-US"/>
              <a:t>– minimize cost</a:t>
            </a:r>
          </a:p>
          <a:p>
            <a:r>
              <a:rPr lang="en-US" altLang="en-US" b="1"/>
              <a:t>Rollback</a:t>
            </a:r>
            <a:r>
              <a:rPr lang="en-US" altLang="en-US"/>
              <a:t> – return to some safe state, restart the thread for that state</a:t>
            </a:r>
          </a:p>
          <a:p>
            <a:r>
              <a:rPr lang="en-US" altLang="en-US" b="1"/>
              <a:t>Starvation</a:t>
            </a:r>
            <a:r>
              <a:rPr lang="en-US" altLang="en-US"/>
              <a:t> –  same thread may always be picked as victim, include number of rollback in cost factor</a:t>
            </a:r>
          </a:p>
        </p:txBody>
      </p:sp>
    </p:spTree>
  </p:cSld>
  <p:clrMapOvr>
    <a:masterClrMapping/>
  </p:clrMapOvr>
  <p:transition/>
  <p:timing/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xmlns="" id="{3030AF7D-20DF-4721-ADDB-52BDFA1CE74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1438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End of Chapter 8</a:t>
            </a:r>
          </a:p>
        </p:txBody>
      </p:sp>
    </p:spTree>
  </p:cSld>
  <p:clrMapOvr>
    <a:masterClrMapping/>
  </p:clrMapOvr>
  <p:transition/>
  <p:timing/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/>
              <a:t>Chapter 9:  Main Memory</a:t>
            </a:r>
          </a:p>
        </p:txBody>
      </p:sp>
    </p:spTree>
  </p:cSld>
  <p:clrMapOvr>
    <a:masterClrMapping/>
  </p:clrMapOvr>
  <p:transition/>
  <p:timing/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xmlns="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14313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/>
              <a:t>Chapter 9:  Memory Management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xmlns="" id="{9427F6F0-7B2E-46E8-AA4D-0BCC9683CEC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>
              <a:rPr lang="en-US" altLang="en-US"/>
              <a:t>Background</a:t>
            </a:r>
          </a:p>
          <a:p>
            <a:r>
              <a:rPr lang="en-US" altLang="en-US"/>
              <a:t>Contiguous Memory Allocation</a:t>
            </a:r>
          </a:p>
          <a:p>
            <a:r>
              <a:rPr lang="en-US" altLang="en-US"/>
              <a:t>Paging</a:t>
            </a:r>
          </a:p>
          <a:p>
            <a:r>
              <a:rPr lang="en-US" altLang="en-US"/>
              <a:t>Structure of the Page Table</a:t>
            </a:r>
          </a:p>
          <a:p>
            <a:r>
              <a:rPr lang="en-US" altLang="en-US"/>
              <a:t>Swapping</a:t>
            </a:r>
          </a:p>
          <a:p>
            <a:r>
              <a:rPr lang="en-US" altLang="en-US"/>
              <a:t>Example: The Intel 32 and 64-bit Architectures</a:t>
            </a:r>
          </a:p>
          <a:p>
            <a:r>
              <a:rPr lang="en-US" altLang="en-US"/>
              <a:t>Example: ARMv8 Architecture</a:t>
            </a:r>
          </a:p>
        </p:txBody>
      </p:sp>
    </p:spTree>
  </p:cSld>
  <p:clrMapOvr>
    <a:masterClrMapping/>
  </p:clrMapOvr>
  <p:transition/>
  <p:timing/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05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3B5605CA-B522-4E77-8066-64E77643554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0426" y="1262063"/>
            <a:ext cx="7735078" cy="4440237"/>
          </a:xfrm>
        </p:spPr>
        <p:txBody>
          <a:bodyPr/>
          <a:lstStyle/>
          <a:p>
            <a:r>
              <a:rPr lang="en-US" altLang="en-US"/>
              <a:t>To provide a detailed description of various ways of organizing memory hardware</a:t>
            </a:r>
          </a:p>
          <a:p>
            <a:r>
              <a:rPr lang="en-US" altLang="en-US"/>
              <a:t>To discuss various memory-management techniques, </a:t>
            </a:r>
          </a:p>
          <a:p>
            <a:r>
              <a:rPr lang="en-US" altLang="en-US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  <p:transition/>
  <p:timing/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xmlns="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/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xmlns="" id="{3919CD36-C961-4D2E-8F87-B9EA333CBE9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49085" y="1208088"/>
            <a:ext cx="7669763" cy="4483100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Program</a:t>
            </a:r>
            <a:r>
              <a:rPr lang="en-US" altLang="en-US"/>
              <a:t> must be brought (from disk)  into memory and placed within a process for it to be run</a:t>
            </a:r>
            <a:endParaRPr lang="en-US" altLang="en-US" sz="800"/>
          </a:p>
          <a:p>
            <a:r>
              <a:rPr lang="en-US" altLang="en-US">
                <a:solidFill>
                  <a:srgbClr val="FF0000"/>
                </a:solidFill>
              </a:rPr>
              <a:t>Main memory </a:t>
            </a:r>
            <a:r>
              <a:rPr lang="en-US" altLang="en-US"/>
              <a:t>and </a:t>
            </a:r>
            <a:r>
              <a:rPr lang="en-US" altLang="en-US">
                <a:solidFill>
                  <a:srgbClr val="FF0000"/>
                </a:solidFill>
              </a:rPr>
              <a:t>registers</a:t>
            </a:r>
            <a:r>
              <a:rPr lang="en-US" altLang="en-US"/>
              <a:t> are only storage CPU can access directly</a:t>
            </a:r>
          </a:p>
          <a:p>
            <a:r>
              <a:rPr lang="en-US" altLang="en-US"/>
              <a:t>Memory unit only sees a stream of:</a:t>
            </a:r>
          </a:p>
          <a:p>
            <a:pPr lvl="1"/>
            <a:r>
              <a:rPr lang="en-US" altLang="en-US"/>
              <a:t>addresses + read requests, or </a:t>
            </a:r>
          </a:p>
          <a:p>
            <a:pPr lvl="1"/>
            <a:r>
              <a:rPr lang="en-US" altLang="en-US"/>
              <a:t>address + data and write requests</a:t>
            </a:r>
            <a:endParaRPr lang="en-US" altLang="en-US" sz="800"/>
          </a:p>
          <a:p>
            <a:r>
              <a:rPr lang="en-US" altLang="en-US"/>
              <a:t>Register access is done in one CPU clock (or less)</a:t>
            </a:r>
            <a:endParaRPr lang="en-US" altLang="en-US" sz="800"/>
          </a:p>
          <a:p>
            <a:r>
              <a:rPr lang="en-US" altLang="en-US"/>
              <a:t>Main memory can take many cycles, causing a </a:t>
            </a:r>
            <a:r>
              <a:rPr lang="en-US" altLang="en-US" b="1" i="1">
                <a:solidFill>
                  <a:srgbClr val="006699"/>
                </a:solidFill>
                <a:latin typeface="+mj-lt"/>
              </a:rPr>
              <a:t>stall</a:t>
            </a:r>
          </a:p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sits between main memory and CPU registers</a:t>
            </a:r>
            <a:endParaRPr lang="en-US" altLang="en-US" sz="800"/>
          </a:p>
          <a:p>
            <a:r>
              <a:rPr lang="en-US" altLang="en-US" b="1" i="1">
                <a:solidFill>
                  <a:srgbClr val="FF0000"/>
                </a:solidFill>
              </a:rPr>
              <a:t>Protection of memory </a:t>
            </a:r>
            <a:r>
              <a:rPr lang="en-US" altLang="en-US"/>
              <a:t>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/>
          </a:p>
        </p:txBody>
      </p:sp>
    </p:spTree>
  </p:cSld>
  <p:clrMapOvr>
    <a:masterClrMapping/>
  </p:clrMapOvr>
  <p:transition/>
  <p:timing/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/>
              <a:t>Protection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2CDF6D2A-F8C6-4CEA-AF47-307E410F6C3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8416" y="1200636"/>
            <a:ext cx="7436498" cy="1673193"/>
          </a:xfrm>
        </p:spPr>
        <p:txBody>
          <a:bodyPr/>
          <a:lstStyle/>
          <a:p>
            <a:pPr algn="just"/>
            <a:r>
              <a:rPr lang="en-US" altLang="en-US" smtClean="0"/>
              <a:t>For proper system operation, we must </a:t>
            </a:r>
            <a:r>
              <a:rPr lang="en-US" altLang="en-US" smtClean="0">
                <a:solidFill>
                  <a:srgbClr val="FF0000"/>
                </a:solidFill>
              </a:rPr>
              <a:t>protect</a:t>
            </a:r>
            <a:r>
              <a:rPr lang="en-US" altLang="en-US" smtClean="0"/>
              <a:t> the OS from access by user process , as well as </a:t>
            </a:r>
            <a:r>
              <a:rPr lang="en-US" altLang="en-US" smtClean="0">
                <a:solidFill>
                  <a:srgbClr val="FF0000"/>
                </a:solidFill>
              </a:rPr>
              <a:t>protect</a:t>
            </a:r>
            <a:r>
              <a:rPr lang="en-US" altLang="en-US" smtClean="0"/>
              <a:t> user processes from one another.</a:t>
            </a:r>
          </a:p>
          <a:p>
            <a:r>
              <a:rPr lang="en-US" altLang="en-US" smtClean="0"/>
              <a:t>We </a:t>
            </a:r>
            <a:r>
              <a:rPr lang="en-US" altLang="en-US"/>
              <a:t>can provide this protection by using  a pair of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and</a:t>
            </a:r>
            <a:r>
              <a:rPr lang="en-US" altLang="en-US" b="1">
                <a:solidFill>
                  <a:srgbClr val="FF0000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limit registers</a:t>
            </a:r>
            <a:r>
              <a:rPr lang="en-US" altLang="en-US"/>
              <a:t> define the logical address space of a </a:t>
            </a:r>
            <a:r>
              <a:rPr lang="en-US" altLang="en-US" smtClean="0"/>
              <a:t>process</a:t>
            </a:r>
          </a:p>
          <a:p>
            <a:r>
              <a:rPr lang="en-US" altLang="en-US" smtClean="0"/>
              <a:t>A </a:t>
            </a:r>
            <a:r>
              <a:rPr lang="en-US" altLang="en-US" i="1" smtClean="0">
                <a:solidFill>
                  <a:srgbClr val="FF0000"/>
                </a:solidFill>
              </a:rPr>
              <a:t>base</a:t>
            </a:r>
            <a:r>
              <a:rPr lang="en-US" altLang="en-US" smtClean="0"/>
              <a:t> and a </a:t>
            </a:r>
            <a:r>
              <a:rPr lang="en-US" altLang="en-US" i="1" smtClean="0">
                <a:solidFill>
                  <a:srgbClr val="FF0000"/>
                </a:solidFill>
              </a:rPr>
              <a:t>limit register </a:t>
            </a:r>
            <a:r>
              <a:rPr lang="en-US" altLang="en-US" smtClean="0"/>
              <a:t>define  a logical address space.</a:t>
            </a:r>
            <a:endParaRPr lang="en-US" altLang="en-US"/>
          </a:p>
        </p:txBody>
      </p:sp>
      <p:pic>
        <p:nvPicPr>
          <p:cNvPr id="7172" name="Picture 5" descr="W:\os-book\OS10\slide-dir\os-figures\9_01.jpg">
            <a:extLst>
              <a:ext uri="{FF2B5EF4-FFF2-40B4-BE49-F238E27FC236}">
                <a16:creationId xmlns:a16="http://schemas.microsoft.com/office/drawing/2014/main" xmlns="" id="{AFDDF805-A4EF-4AEB-B1EC-649AE088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0796" y="3273518"/>
            <a:ext cx="32639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xmlns="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>
              <a:rPr lang="en-US" altLang="en-US"/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xmlns="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>
              <a:rPr lang="en-US" altLang="en-US" smtClean="0"/>
              <a:t>Protection of memory space is accomplished by having a CPU hardware.</a:t>
            </a:r>
          </a:p>
          <a:p>
            <a:r>
              <a:rPr lang="en-US" altLang="en-US" smtClean="0"/>
              <a:t>CPU </a:t>
            </a:r>
            <a:r>
              <a:rPr lang="en-US" altLang="en-US"/>
              <a:t>must check every memory access generated in user mode to be sure it is between base and limit for that user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</a:t>
            </a:r>
            <a:r>
              <a:rPr lang="en-US" altLang="en-US" smtClean="0"/>
              <a:t>he </a:t>
            </a:r>
            <a:r>
              <a:rPr lang="en-US" altLang="en-US"/>
              <a:t>instructions to loading the base and limit registers are privileged </a:t>
            </a:r>
          </a:p>
          <a:p>
            <a:pPr marL="0" indent="0"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:a16="http://schemas.microsoft.com/office/drawing/2014/main" xmlns="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8369" y="2637641"/>
            <a:ext cx="52514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xmlns="" id="{DB5CD8E6-87F9-4726-9621-AFEDA885C0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3925" y="175869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/>
              <a:t>Deadlock with Semaphores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xmlns="" id="{5ED238E1-E3E6-41E4-AE23-2237E43D6A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7360" y="1331338"/>
            <a:ext cx="6959600" cy="4860925"/>
          </a:xfrm>
        </p:spPr>
        <p:txBody>
          <a:bodyPr/>
          <a:lstStyle/>
          <a:p>
            <a:r>
              <a:rPr lang="en-US" altLang="en-US"/>
              <a:t>Data:</a:t>
            </a:r>
          </a:p>
          <a:p>
            <a:pPr lvl="1"/>
            <a:r>
              <a:rPr lang="en-US" altLang="en-US"/>
              <a:t>A semaphore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en-US" b="1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/>
              <a:t>initialized to 1</a:t>
            </a:r>
          </a:p>
          <a:p>
            <a:pPr lvl="1"/>
            <a:r>
              <a:rPr lang="en-US" altLang="en-US"/>
              <a:t>A semaphore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en-US" b="1" baseline="-25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/>
              <a:t>initialized to 1</a:t>
            </a:r>
          </a:p>
          <a:p>
            <a:r>
              <a:rPr lang="en-US" altLang="en-US"/>
              <a:t>Two threads </a:t>
            </a:r>
            <a:r>
              <a:rPr lang="en-US" altLang="en-US" i="1"/>
              <a:t>T</a:t>
            </a:r>
            <a:r>
              <a:rPr lang="en-US" altLang="en-US" i="1" baseline="-25000"/>
              <a:t>1</a:t>
            </a:r>
            <a:r>
              <a:rPr lang="en-US" altLang="en-US"/>
              <a:t> and </a:t>
            </a:r>
            <a:r>
              <a:rPr lang="en-US" altLang="en-US" i="1"/>
              <a:t>T</a:t>
            </a:r>
            <a:r>
              <a:rPr lang="en-US" altLang="en-US" i="1" baseline="-25000"/>
              <a:t>2</a:t>
            </a:r>
          </a:p>
          <a:p>
            <a:r>
              <a:rPr lang="en-US" altLang="en-US" b="1" i="1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b="1" i="1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:  </a:t>
            </a:r>
          </a:p>
          <a:p>
            <a:pPr marL="0" indent="0"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   wait(s</a:t>
            </a:r>
            <a:r>
              <a:rPr lang="en-US" altLang="en-US" b="1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   wait(s</a:t>
            </a:r>
            <a:r>
              <a:rPr lang="en-US" altLang="en-US" b="1" baseline="-25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en-US" b="1" i="1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b="1" i="1" baseline="-25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:  </a:t>
            </a:r>
          </a:p>
          <a:p>
            <a:pPr marL="0" indent="0"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   wait(s</a:t>
            </a:r>
            <a:r>
              <a:rPr lang="en-US" altLang="en-US" b="1" baseline="-25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   wait(s</a:t>
            </a:r>
            <a:r>
              <a:rPr lang="en-US" altLang="en-US" b="1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en-US"/>
          </a:p>
        </p:txBody>
      </p:sp>
    </p:spTree>
  </p:cSld>
  <p:clrMapOvr>
    <a:masterClrMapping/>
  </p:clrMapOvr>
  <p:transition/>
  <p:timing/>
</p:sld>
</file>

<file path=ppt/slides/slide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xmlns="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808" y="235762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xmlns="" id="{C26127BF-B122-444D-8E10-A4BB1E147CB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9754" y="1236663"/>
            <a:ext cx="7702615" cy="4468812"/>
          </a:xfrm>
        </p:spPr>
        <p:txBody>
          <a:bodyPr/>
          <a:lstStyle/>
          <a:p>
            <a:r>
              <a:rPr lang="en-US" altLang="en-US"/>
              <a:t>The concept of a logical address space that is bound to a separate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is central to proper memory management</a:t>
            </a:r>
          </a:p>
          <a:p>
            <a:pPr lvl="1"/>
            <a:r>
              <a:rPr lang="en-US" altLang="en-US" b="1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generated by the CPU; also referred to as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address</a:t>
            </a:r>
          </a:p>
          <a:p>
            <a:pPr lvl="1"/>
            <a:r>
              <a:rPr lang="en-US" altLang="en-US" b="1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address seen by the memory unit</a:t>
            </a:r>
          </a:p>
          <a:p>
            <a:r>
              <a:rPr lang="en-US" altLang="en-US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/>
              <a:t>is the set of all logical addresses generated by a program</a:t>
            </a:r>
          </a:p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/>
              <a:t>is the set of all physical addresses generated by a program</a:t>
            </a: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  <p:transition/>
  <p:timing/>
</p:sld>
</file>

<file path=ppt/slides/slide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xmlns="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/>
              <a:t>Memory-Management Unit (</a:t>
            </a:r>
            <a:r>
              <a:rPr lang="en-US" altLang="en-US" sz="2800"/>
              <a:t>MMU</a:t>
            </a:r>
            <a:r>
              <a:rPr lang="en-US" altLang="en-US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xmlns="" id="{48574B01-7329-4E5A-9F99-22E3D93755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>
              <a:rPr lang="en-US" altLang="en-US" smtClean="0"/>
              <a:t>The runtime mapping from virtual to physical address is done by a hardware device called the memory-management unit (MMU).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Many methods possible, covered in the rest of this chapter</a:t>
            </a:r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 sz="800"/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:a16="http://schemas.microsoft.com/office/drawing/2014/main" xmlns="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7388" y="1900238"/>
            <a:ext cx="51371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xmlns="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5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/>
              <a:t>Memory-Management Unit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xmlns="" id="{CFED0DC6-3DA5-44F7-A884-CB2916BA4B4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1482" y="1163638"/>
            <a:ext cx="7630045" cy="4484687"/>
          </a:xfrm>
        </p:spPr>
        <p:txBody>
          <a:bodyPr/>
          <a:lstStyle/>
          <a:p>
            <a:pPr>
              <a:defRPr/>
            </a:pPr>
            <a:r>
              <a:rPr lang="en-US" altLang="en-US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/>
              <a:t>The base register now called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>
                <a:solidFill>
                  <a:srgbClr val="0000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register</a:t>
            </a:r>
          </a:p>
          <a:p>
            <a:pPr>
              <a:defRPr/>
            </a:pPr>
            <a:r>
              <a:rPr lang="en-US" altLang="en-US"/>
              <a:t>The value in the relocation register is added to every address generated by a user process at the time it is sent to memory</a:t>
            </a:r>
          </a:p>
          <a:p>
            <a:pPr>
              <a:defRPr/>
            </a:pPr>
            <a:r>
              <a:rPr lang="en-US" altLang="en-US"/>
              <a:t>The user program deals with </a:t>
            </a:r>
            <a:r>
              <a:rPr lang="en-US" altLang="en-US" i="1"/>
              <a:t>logical</a:t>
            </a:r>
            <a:r>
              <a:rPr lang="en-US" altLang="en-US"/>
              <a:t> addresses; it never sees the </a:t>
            </a:r>
            <a:r>
              <a:rPr lang="en-US" altLang="en-US" i="1"/>
              <a:t>real</a:t>
            </a:r>
            <a:r>
              <a:rPr lang="en-US" altLang="en-US"/>
              <a:t> physical addresses</a:t>
            </a:r>
          </a:p>
          <a:p>
            <a:pPr lvl="1">
              <a:defRPr/>
            </a:pPr>
            <a:r>
              <a:rPr lang="en-US" altLang="en-US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/>
              <a:t>Logical address bound to physical addresses</a:t>
            </a:r>
          </a:p>
        </p:txBody>
      </p:sp>
    </p:spTree>
  </p:cSld>
  <p:clrMapOvr>
    <a:masterClrMapping/>
  </p:clrMapOvr>
  <p:transition/>
  <p:timing/>
</p:sld>
</file>

<file path=ppt/slides/slide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xmlns="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/>
              <a:t>Memory-Management Unit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xmlns="" id="{3112FE82-FDC2-4B07-9892-9E8699A759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1482" y="1163638"/>
            <a:ext cx="7704690" cy="4484687"/>
          </a:xfrm>
        </p:spPr>
        <p:txBody>
          <a:bodyPr/>
          <a:lstStyle/>
          <a:p>
            <a:r>
              <a:rPr lang="en-US" altLang="en-US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>
                <a:solidFill>
                  <a:srgbClr val="FF0000"/>
                </a:solidFill>
              </a:rPr>
              <a:t>The base register </a:t>
            </a:r>
            <a:r>
              <a:rPr lang="en-US" altLang="en-US"/>
              <a:t>now called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>
                <a:solidFill>
                  <a:srgbClr val="0000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register</a:t>
            </a:r>
          </a:p>
          <a:p>
            <a:r>
              <a:rPr lang="en-US" altLang="en-US"/>
              <a:t>The value in the relocation register is added to every address generated by a user process at the time it is sent to memory</a:t>
            </a:r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:a16="http://schemas.microsoft.com/office/drawing/2014/main" xmlns="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763" y="2957513"/>
            <a:ext cx="4328280" cy="3052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xmlns="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631" y="237998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/>
              <a:t>Dynamic Loading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xmlns="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35063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defPPr>
              <a:defRPr lang="en-US"/>
            </a:defPPr>
            <a:lvl1pPr marL="488950" indent="-4889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1060450" indent="-40798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>
                <a:latin typeface="Helvetica" panose="020b0604020202020204" pitchFamily="34" charset="0"/>
              </a:rPr>
              <a:t>The entire  program does need to be in memory to execute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mtClean="0">
                <a:latin typeface="Helvetica" panose="020b0604020202020204" pitchFamily="34" charset="0"/>
              </a:rPr>
              <a:t>Better </a:t>
            </a:r>
            <a:r>
              <a:rPr kumimoji="1" lang="en-US" altLang="en-US">
                <a:latin typeface="Helvetica" panose="020b0604020202020204" pitchFamily="34" charset="0"/>
              </a:rPr>
              <a:t>memory-space </a:t>
            </a:r>
            <a:r>
              <a:rPr kumimoji="1" lang="en-US" altLang="en-US" smtClean="0">
                <a:latin typeface="Helvetica" panose="020b0604020202020204" pitchFamily="34" charset="0"/>
              </a:rPr>
              <a:t>utilization, we can use dynamic loading. 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mtClean="0">
                <a:solidFill>
                  <a:srgbClr val="FF0000"/>
                </a:solidFill>
                <a:latin typeface="Helvetica" panose="020b0604020202020204" pitchFamily="34" charset="0"/>
              </a:rPr>
              <a:t>With dynamic loading</a:t>
            </a:r>
            <a:r>
              <a:rPr kumimoji="1" lang="en-US" altLang="en-US">
                <a:solidFill>
                  <a:srgbClr val="FF0000"/>
                </a:solidFill>
                <a:latin typeface="Helvetica" panose="020b0604020202020204" pitchFamily="34" charset="0"/>
              </a:rPr>
              <a:t>, Routine is not loaded until it is </a:t>
            </a:r>
            <a:r>
              <a:rPr kumimoji="1" lang="en-US" altLang="en-US" smtClean="0">
                <a:solidFill>
                  <a:srgbClr val="FF0000"/>
                </a:solidFill>
                <a:latin typeface="Helvetica" panose="020b0604020202020204" pitchFamily="34" charset="0"/>
              </a:rPr>
              <a:t>called.</a:t>
            </a:r>
            <a:endParaRPr kumimoji="1" lang="en-US" altLang="en-US">
              <a:solidFill>
                <a:srgbClr val="FF0000"/>
              </a:solidFill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>
                <a:latin typeface="Helvetica" panose="020b0604020202020204" pitchFamily="34" charset="0"/>
              </a:rPr>
              <a:t>All routines kept on disk in relocatable load </a:t>
            </a:r>
            <a:r>
              <a:rPr kumimoji="1" lang="en-US" altLang="en-US" smtClean="0">
                <a:latin typeface="Helvetica" panose="020b0604020202020204" pitchFamily="34" charset="0"/>
              </a:rPr>
              <a:t>format</a:t>
            </a:r>
            <a:endParaRPr kumimoji="1" lang="en-US" altLang="en-US"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>
                <a:latin typeface="Helvetica" panose="020b0604020202020204" pitchFamily="34" charset="0"/>
              </a:rPr>
              <a:t>No special support from the operating system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itchFamily="34" charset="0"/>
              <a:buChar char="•"/>
            </a:pPr>
            <a:r>
              <a:rPr kumimoji="1" lang="en-US" altLang="en-US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itchFamily="34" charset="0"/>
              <a:buChar char="•"/>
            </a:pPr>
            <a:r>
              <a:rPr kumimoji="1" lang="en-US" altLang="en-US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  <p:transition/>
  <p:timing/>
</p:sld>
</file>

<file path=ppt/slides/slide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xmlns="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22674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/>
              <a:t>Contiguous Allocation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xmlns="" id="{363EA7DD-91CF-4272-A490-C120271519A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66775" y="1077913"/>
            <a:ext cx="7633413" cy="4991100"/>
          </a:xfrm>
        </p:spPr>
        <p:txBody>
          <a:bodyPr/>
          <a:lstStyle/>
          <a:p>
            <a:r>
              <a:rPr lang="en-US" altLang="en-US"/>
              <a:t>Main memory must support both OS and user processes</a:t>
            </a:r>
          </a:p>
          <a:p>
            <a:r>
              <a:rPr lang="en-US" altLang="en-US"/>
              <a:t>Limited resource, must allocate efficiently</a:t>
            </a:r>
          </a:p>
          <a:p>
            <a:r>
              <a:rPr lang="en-US" altLang="en-US"/>
              <a:t>Contiguous allocation is one early method</a:t>
            </a:r>
          </a:p>
          <a:p>
            <a:r>
              <a:rPr lang="en-US" altLang="en-US"/>
              <a:t>Main memory usually into two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partitions</a:t>
            </a:r>
            <a:r>
              <a:rPr lang="en-US" altLang="en-US"/>
              <a:t>:</a:t>
            </a:r>
          </a:p>
          <a:p>
            <a:pPr lvl="1"/>
            <a:r>
              <a:rPr lang="en-US" altLang="en-US"/>
              <a:t>Resident operating system, usually held in low memory with interrupt vector</a:t>
            </a:r>
          </a:p>
          <a:p>
            <a:pPr lvl="1"/>
            <a:r>
              <a:rPr lang="en-US" altLang="en-US"/>
              <a:t>User processes then held in high memory</a:t>
            </a:r>
          </a:p>
          <a:p>
            <a:pPr lvl="1"/>
            <a:r>
              <a:rPr lang="en-US" altLang="en-US"/>
              <a:t>Each process contained in single contiguous section of memory</a:t>
            </a:r>
          </a:p>
          <a:p>
            <a:pPr algn="just"/>
            <a:r>
              <a:rPr lang="en-US" altLang="en-US" smtClean="0"/>
              <a:t>In contiguous memory allocation, each process is contained in a single section of memory that is </a:t>
            </a:r>
            <a:r>
              <a:rPr lang="en-US" altLang="en-US" smtClean="0">
                <a:solidFill>
                  <a:srgbClr val="FF0000"/>
                </a:solidFill>
              </a:rPr>
              <a:t>contiguous</a:t>
            </a:r>
            <a:r>
              <a:rPr lang="en-US" altLang="en-US" smtClean="0"/>
              <a:t> to the section to the next process.</a:t>
            </a:r>
            <a:endParaRPr lang="en-US" altLang="en-US"/>
          </a:p>
        </p:txBody>
      </p:sp>
    </p:spTree>
  </p:cSld>
  <p:clrMapOvr>
    <a:masterClrMapping/>
  </p:clrMapOvr>
  <p:transition/>
  <p:timing/>
</p:sld>
</file>

<file path=ppt/slides/slide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xmlns="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32005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/>
              <a:t>Contiguous Allocation (Cont.)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xmlns="" id="{05D35068-7CB7-493B-864A-9C27D4AD815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66775" y="1093788"/>
            <a:ext cx="7605421" cy="4991100"/>
          </a:xfrm>
        </p:spPr>
        <p:txBody>
          <a:bodyPr/>
          <a:lstStyle/>
          <a:p>
            <a:r>
              <a:rPr lang="en-US" altLang="en-US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/>
              <a:t>Base register contains value of smallest physical address</a:t>
            </a:r>
          </a:p>
          <a:p>
            <a:pPr lvl="1"/>
            <a:r>
              <a:rPr lang="en-US" altLang="en-US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MMU maps logical address </a:t>
            </a:r>
            <a:r>
              <a:rPr lang="en-US" altLang="en-US" i="1" smtClean="0">
                <a:solidFill>
                  <a:srgbClr val="FF0000"/>
                </a:solidFill>
              </a:rPr>
              <a:t>dynamically</a:t>
            </a:r>
            <a:endParaRPr lang="en-US" altLang="en-US" i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/>
</p:sld>
</file>

<file path=ppt/slides/slide5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xmlns="" id="{CA539788-E800-4271-88C5-165DD453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178" y="232005"/>
            <a:ext cx="8442325" cy="576262"/>
          </a:xfrm>
        </p:spPr>
        <p:txBody>
          <a:bodyPr/>
          <a:lstStyle/>
          <a:p>
            <a:pPr eaLnBrk="1" hangingPunct="1"/>
            <a:r>
              <a:rPr lang="en-US" altLang="en-US" sz="2400"/>
              <a:t>Hardware Support for Relocation and Limit Registers</a:t>
            </a:r>
          </a:p>
        </p:txBody>
      </p:sp>
      <p:pic>
        <p:nvPicPr>
          <p:cNvPr id="20483" name="Picture 4" descr="8">
            <a:extLst>
              <a:ext uri="{FF2B5EF4-FFF2-40B4-BE49-F238E27FC236}">
                <a16:creationId xmlns:a16="http://schemas.microsoft.com/office/drawing/2014/main" xmlns="" id="{8B9138A6-75B5-441A-842E-43E123DF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2177" y="2084058"/>
            <a:ext cx="5845175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5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xmlns="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eaLnBrk="1" hangingPunct="1"/>
            <a:br>
              <a:rPr lang="en-US" altLang="en-US"/>
            </a:br>
            <a:r>
              <a:rPr lang="en-US" altLang="en-US"/>
              <a:t>Variable Partition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xmlns="" id="{4B12B19D-5F62-4569-A4AE-2840954F1ED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87400" y="1076325"/>
            <a:ext cx="7770813" cy="3262313"/>
          </a:xfrm>
        </p:spPr>
        <p:txBody>
          <a:bodyPr/>
          <a:lstStyle/>
          <a:p>
            <a:r>
              <a:rPr lang="en-US" altLang="en-US"/>
              <a:t>Multiple-partition allocation</a:t>
            </a:r>
          </a:p>
          <a:p>
            <a:pPr lvl="1"/>
            <a:r>
              <a:rPr lang="en-US" altLang="en-US" sz="1600"/>
              <a:t>Degree of multiprogramming limited by number of partitions</a:t>
            </a:r>
          </a:p>
          <a:p>
            <a:pPr lvl="1"/>
            <a:r>
              <a:rPr lang="en-US" altLang="en-US" b="1">
                <a:solidFill>
                  <a:srgbClr val="006699"/>
                </a:solidFill>
                <a:latin typeface="+mj-lt"/>
              </a:rPr>
              <a:t>Variable-partition</a:t>
            </a:r>
            <a:r>
              <a:rPr lang="en-US" altLang="en-US" sz="1600" b="1">
                <a:solidFill>
                  <a:srgbClr val="0000FF"/>
                </a:solidFill>
              </a:rPr>
              <a:t> </a:t>
            </a:r>
            <a:r>
              <a:rPr lang="en-US" altLang="en-US" sz="1600"/>
              <a:t>sizes for efficiency (sized to a given process’ needs)</a:t>
            </a:r>
          </a:p>
          <a:p>
            <a:pPr lvl="1"/>
            <a:r>
              <a:rPr lang="en-US" altLang="en-US" b="1">
                <a:solidFill>
                  <a:srgbClr val="006699"/>
                </a:solidFill>
                <a:latin typeface="+mj-lt"/>
              </a:rPr>
              <a:t>Hole</a:t>
            </a:r>
            <a:r>
              <a:rPr lang="en-US" altLang="en-US" sz="1600"/>
              <a:t> – block of available memory; holes of various size are scattered throughout memory</a:t>
            </a:r>
          </a:p>
          <a:p>
            <a:pPr lvl="1"/>
            <a:r>
              <a:rPr lang="en-US" altLang="en-US" sz="1600"/>
              <a:t>When a process arrives, it is allocated memory from a hole large enough to accommodate it</a:t>
            </a:r>
          </a:p>
          <a:p>
            <a:pPr lvl="1"/>
            <a:r>
              <a:rPr lang="en-US" altLang="en-US" sz="1600"/>
              <a:t>Process exiting frees its partition, adjacent free partitions combined</a:t>
            </a:r>
          </a:p>
          <a:p>
            <a:pPr lvl="1"/>
            <a:r>
              <a:rPr lang="en-US" altLang="en-US" sz="1600"/>
              <a:t>Operating system maintains information about:</a:t>
            </a:r>
            <a:br>
              <a:rPr lang="en-US" altLang="en-US" sz="1600"/>
            </a:br>
            <a:r>
              <a:rPr lang="en-US" altLang="en-US" sz="1600"/>
              <a:t>a) allocated partitions    b) free partitions (hole)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:a16="http://schemas.microsoft.com/office/drawing/2014/main" xmlns="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7125" y="4446588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5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xmlns="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886" y="23576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xmlns="" id="{046846F0-F200-438E-8BA7-F729921F7A7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479550" y="1709738"/>
            <a:ext cx="7001977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/>
              <a:t>:  Allocate the </a:t>
            </a:r>
            <a:r>
              <a:rPr lang="en-US" altLang="en-US" b="1" i="1"/>
              <a:t>first</a:t>
            </a:r>
            <a:r>
              <a:rPr lang="en-US" altLang="en-US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/>
              <a:t>:  Allocate the </a:t>
            </a:r>
            <a:r>
              <a:rPr lang="en-US" altLang="en-US" b="1" i="1"/>
              <a:t>smallest</a:t>
            </a:r>
            <a:r>
              <a:rPr lang="en-US" altLang="en-US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/>
              <a:t>:  Allocate the </a:t>
            </a:r>
            <a:r>
              <a:rPr lang="en-US" altLang="en-US" b="1" i="1"/>
              <a:t>largest</a:t>
            </a:r>
            <a:r>
              <a:rPr lang="en-US" altLang="en-US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Produces the largest leftover hole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xmlns="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86" y="1164447"/>
            <a:ext cx="610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>
                <a:latin typeface="Helvetica" panose="020b0604020202020204" pitchFamily="34" charset="0"/>
              </a:rPr>
              <a:t>n</a:t>
            </a:r>
            <a:r>
              <a:rPr lang="en-US" altLang="en-US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xmlns="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55" y="3844115"/>
            <a:ext cx="722212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xmlns="" id="{87ADAA0F-64F7-46C8-A7FE-1C5113FEBC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150997"/>
            <a:ext cx="7937500" cy="576262"/>
          </a:xfrm>
        </p:spPr>
        <p:txBody>
          <a:bodyPr/>
          <a:lstStyle/>
          <a:p>
            <a:pPr eaLnBrk="1" hangingPunct="1"/>
            <a:r>
              <a:rPr lang="en-US" altLang="en-US"/>
              <a:t>Deadlock Characterization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xmlns="" id="{F4824E8A-1421-4BF0-9A60-6CA3F5021CE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93281" y="1685190"/>
            <a:ext cx="6757437" cy="4668837"/>
          </a:xfrm>
        </p:spPr>
        <p:txBody>
          <a:bodyPr/>
          <a:lstStyle/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Mutual exclusion</a:t>
            </a:r>
            <a:r>
              <a:rPr lang="en-US" altLang="en-US" b="1"/>
              <a:t>:</a:t>
            </a:r>
            <a:r>
              <a:rPr lang="en-US" altLang="en-US"/>
              <a:t>  only one thread at a time can use a resource</a:t>
            </a:r>
            <a:endParaRPr lang="en-US" altLang="en-US" sz="800"/>
          </a:p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Hold and wait</a:t>
            </a:r>
            <a:r>
              <a:rPr lang="en-US" altLang="en-US" b="1"/>
              <a:t>:</a:t>
            </a:r>
            <a:r>
              <a:rPr lang="en-US" altLang="en-US"/>
              <a:t>  a thread holding at least one resource is waiting to acquire additional resources held by other threads</a:t>
            </a:r>
          </a:p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No preemption</a:t>
            </a:r>
            <a:r>
              <a:rPr lang="en-US" altLang="en-US" b="1"/>
              <a:t>:</a:t>
            </a:r>
            <a:r>
              <a:rPr lang="en-US" altLang="en-US"/>
              <a:t>  a resource can be released only voluntarily by the thread holding it, after that thread has completed its task</a:t>
            </a:r>
            <a:endParaRPr lang="en-US" altLang="en-US" sz="800"/>
          </a:p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Circular wait</a:t>
            </a:r>
            <a:r>
              <a:rPr lang="en-US" altLang="en-US" b="1"/>
              <a:t>:</a:t>
            </a:r>
            <a:r>
              <a:rPr lang="en-US" altLang="en-US"/>
              <a:t>  there exists a set {</a:t>
            </a:r>
            <a:r>
              <a:rPr lang="en-US" altLang="en-US" i="1"/>
              <a:t>T</a:t>
            </a:r>
            <a:r>
              <a:rPr lang="en-US" altLang="en-US" baseline="-25000"/>
              <a:t>0</a:t>
            </a:r>
            <a:r>
              <a:rPr lang="en-US" altLang="en-US"/>
              <a:t>, </a:t>
            </a:r>
            <a:r>
              <a:rPr lang="en-US" altLang="en-US" i="1"/>
              <a:t>T</a:t>
            </a:r>
            <a:r>
              <a:rPr lang="en-US" altLang="en-US" baseline="-25000"/>
              <a:t>1</a:t>
            </a:r>
            <a:r>
              <a:rPr lang="en-US" altLang="en-US"/>
              <a:t>, …, </a:t>
            </a:r>
            <a:r>
              <a:rPr lang="en-US" altLang="en-US" i="1"/>
              <a:t>T</a:t>
            </a:r>
            <a:r>
              <a:rPr lang="en-US" altLang="en-US" baseline="-25000"/>
              <a:t>n</a:t>
            </a:r>
            <a:r>
              <a:rPr lang="en-US" altLang="en-US"/>
              <a:t>} of waiting threads such that </a:t>
            </a:r>
            <a:r>
              <a:rPr lang="en-US" altLang="en-US" i="1"/>
              <a:t>T</a:t>
            </a:r>
            <a:r>
              <a:rPr lang="en-US" altLang="en-US" baseline="-25000"/>
              <a:t>0  </a:t>
            </a:r>
            <a:r>
              <a:rPr lang="en-US" altLang="en-US"/>
              <a:t>is waiting for a resource that is held by </a:t>
            </a:r>
            <a:r>
              <a:rPr lang="en-US" altLang="en-US" i="1"/>
              <a:t>T</a:t>
            </a:r>
            <a:r>
              <a:rPr lang="en-US" altLang="en-US" baseline="-25000"/>
              <a:t>1</a:t>
            </a:r>
            <a:r>
              <a:rPr lang="en-US" altLang="en-US"/>
              <a:t>, </a:t>
            </a:r>
            <a:r>
              <a:rPr lang="en-US" altLang="en-US" i="1"/>
              <a:t>T</a:t>
            </a:r>
            <a:r>
              <a:rPr lang="en-US" altLang="en-US" baseline="-25000"/>
              <a:t>1</a:t>
            </a:r>
            <a:r>
              <a:rPr lang="en-US" altLang="en-US"/>
              <a:t> is waiting for a resource that is held by </a:t>
            </a:r>
            <a:r>
              <a:rPr lang="en-US" altLang="en-US" i="1"/>
              <a:t>T</a:t>
            </a:r>
            <a:r>
              <a:rPr lang="en-US" altLang="en-US" baseline="-25000"/>
              <a:t>2</a:t>
            </a:r>
            <a:r>
              <a:rPr lang="en-US" altLang="en-US"/>
              <a:t>, …, </a:t>
            </a:r>
            <a:r>
              <a:rPr lang="en-US" altLang="en-US" i="1"/>
              <a:t>T</a:t>
            </a:r>
            <a:r>
              <a:rPr lang="en-US" altLang="en-US" i="1" baseline="-25000"/>
              <a:t>n</a:t>
            </a:r>
            <a:r>
              <a:rPr lang="en-US" altLang="en-US" baseline="-25000"/>
              <a:t>–1</a:t>
            </a:r>
            <a:r>
              <a:rPr lang="en-US" altLang="en-US"/>
              <a:t> is waiting for a resource that is held by </a:t>
            </a:r>
            <a:r>
              <a:rPr lang="en-US" altLang="en-US" i="1"/>
              <a:t>T</a:t>
            </a:r>
            <a:r>
              <a:rPr lang="en-US" altLang="en-US" baseline="-25000"/>
              <a:t>n</a:t>
            </a:r>
            <a:r>
              <a:rPr lang="en-US" altLang="en-US"/>
              <a:t>, and </a:t>
            </a:r>
            <a:r>
              <a:rPr lang="en-US" altLang="en-US" i="1"/>
              <a:t>T</a:t>
            </a:r>
            <a:r>
              <a:rPr lang="en-US" altLang="en-US" baseline="-25000"/>
              <a:t>n</a:t>
            </a:r>
            <a:r>
              <a:rPr lang="en-US" altLang="en-US"/>
              <a:t> is waiting for a resource that is held by </a:t>
            </a:r>
            <a:r>
              <a:rPr lang="en-US" altLang="en-US" i="1"/>
              <a:t>T</a:t>
            </a:r>
            <a:r>
              <a:rPr lang="en-US" altLang="en-US" baseline="-25000"/>
              <a:t>0</a:t>
            </a:r>
            <a:r>
              <a:rPr lang="en-US" altLang="en-US"/>
              <a:t>.</a:t>
            </a:r>
          </a:p>
          <a:p>
            <a:endParaRPr lang="en-US" altLang="en-US"/>
          </a:p>
        </p:txBody>
      </p:sp>
      <p:sp>
        <p:nvSpPr>
          <p:cNvPr id="13315" name="Text Box 5">
            <a:extLst>
              <a:ext uri="{FF2B5EF4-FFF2-40B4-BE49-F238E27FC236}">
                <a16:creationId xmlns:a16="http://schemas.microsoft.com/office/drawing/2014/main" xmlns="" id="{DD9E7C76-64A7-4BA1-B082-DA8BDA6C2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1226620"/>
            <a:ext cx="6485359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Deadlock can arise if four conditions hold simultaneously.</a:t>
            </a:r>
          </a:p>
        </p:txBody>
      </p:sp>
    </p:spTree>
  </p:cSld>
  <p:clrMapOvr>
    <a:masterClrMapping/>
  </p:clrMapOvr>
  <p:transition/>
  <p:timing/>
</p:sld>
</file>

<file path=ppt/slides/slide6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xmlns="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/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xmlns="" id="{C8EC98FB-DB12-4D53-B1D8-DA0D6EC9FEE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total memory space exists to satisfy a request, but it is not contiguous</a:t>
            </a:r>
            <a:endParaRPr lang="en-US" altLang="en-US" b="1">
              <a:solidFill>
                <a:srgbClr val="3366FF"/>
              </a:solidFill>
            </a:endParaRPr>
          </a:p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Internal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/>
              <a:t>First fit analysis reveals that given </a:t>
            </a:r>
            <a:r>
              <a:rPr lang="en-US" altLang="en-US" i="1"/>
              <a:t>N</a:t>
            </a:r>
            <a:r>
              <a:rPr lang="en-US" altLang="en-US"/>
              <a:t> blocks allocated, 0.5 </a:t>
            </a:r>
            <a:r>
              <a:rPr lang="en-US" altLang="en-US" i="1"/>
              <a:t>N</a:t>
            </a:r>
            <a:r>
              <a:rPr lang="en-US" altLang="en-US"/>
              <a:t> blocks lost to fragmentation</a:t>
            </a:r>
          </a:p>
          <a:p>
            <a:pPr lvl="1"/>
            <a:r>
              <a:rPr lang="en-US" altLang="en-US"/>
              <a:t>1/3 may be unusable -&gt;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50-percent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rule</a:t>
            </a:r>
          </a:p>
        </p:txBody>
      </p:sp>
    </p:spTree>
  </p:cSld>
  <p:clrMapOvr>
    <a:masterClrMapping/>
  </p:clrMapOvr>
  <p:transition/>
  <p:timing/>
</p:sld>
</file>

<file path=ppt/slides/slide6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xmlns="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>
              <a:rPr lang="en-US" altLang="en-US"/>
              <a:t>Fragmentation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xmlns="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>
              <a:rPr lang="en-US" altLang="en-US"/>
              <a:t>Reduce external fragmentation by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compaction</a:t>
            </a:r>
          </a:p>
          <a:p>
            <a:pPr lvl="1"/>
            <a:r>
              <a:rPr lang="en-US" altLang="en-US"/>
              <a:t>Shuffle memory contents to place all free memory together in one large block</a:t>
            </a:r>
          </a:p>
          <a:p>
            <a:pPr lvl="1"/>
            <a:r>
              <a:rPr lang="en-US" altLang="en-US"/>
              <a:t>Compaction is possible </a:t>
            </a:r>
            <a:r>
              <a:rPr lang="en-US" altLang="en-US" i="1"/>
              <a:t>only</a:t>
            </a:r>
            <a:r>
              <a:rPr lang="en-US" altLang="en-US"/>
              <a:t> if relocation is dynamic, and is done at execution </a:t>
            </a:r>
            <a:r>
              <a:rPr lang="en-US" altLang="en-US" smtClean="0"/>
              <a:t>time</a:t>
            </a:r>
            <a:endParaRPr lang="en-US" altLang="en-US"/>
          </a:p>
        </p:txBody>
      </p:sp>
    </p:spTree>
  </p:cSld>
  <p:clrMapOvr>
    <a:masterClrMapping/>
  </p:clrMapOvr>
  <p:transition/>
  <p:timing/>
</p:sld>
</file>

<file path=ppt/slides/slide6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xmlns="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xmlns="" id="{441B5E44-FE32-44C1-BCFC-248B4940F17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1094" y="1128713"/>
            <a:ext cx="7484706" cy="4927703"/>
          </a:xfrm>
        </p:spPr>
        <p:txBody>
          <a:bodyPr/>
          <a:lstStyle/>
          <a:p>
            <a:r>
              <a:rPr lang="en-US" altLang="en-US"/>
              <a:t>Physical  address space of a process can be </a:t>
            </a:r>
            <a:r>
              <a:rPr lang="en-US" altLang="en-US">
                <a:solidFill>
                  <a:srgbClr val="FF0000"/>
                </a:solidFill>
              </a:rPr>
              <a:t>noncontiguous;</a:t>
            </a:r>
            <a:r>
              <a:rPr lang="en-US" altLang="en-US"/>
              <a:t> process is allocated physical memory whenever the latter is available</a:t>
            </a:r>
          </a:p>
          <a:p>
            <a:pPr lvl="1"/>
            <a:r>
              <a:rPr lang="en-US" altLang="en-US"/>
              <a:t>Avoids external fragmentation</a:t>
            </a:r>
          </a:p>
          <a:p>
            <a:pPr lvl="1"/>
            <a:r>
              <a:rPr lang="en-US" altLang="en-US"/>
              <a:t>Avoids problem of varying sized memory chunks</a:t>
            </a:r>
            <a:endParaRPr lang="en-US" altLang="en-US" sz="800"/>
          </a:p>
          <a:p>
            <a:r>
              <a:rPr lang="en-US" altLang="en-US"/>
              <a:t>Divide physical memory into fixed-sized blocks called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Size </a:t>
            </a:r>
            <a:r>
              <a:rPr lang="en-US" altLang="en-US"/>
              <a:t>is power of 2, between 512 bytes and 16 Mbytes</a:t>
            </a:r>
            <a:endParaRPr lang="en-US" altLang="en-US" sz="800"/>
          </a:p>
          <a:p>
            <a:r>
              <a:rPr lang="en-US" altLang="en-US"/>
              <a:t>Divide logical memory into blocks of same size called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/>
              <a:t>Keep track of all free frames</a:t>
            </a:r>
            <a:endParaRPr lang="en-US" altLang="en-US" sz="800"/>
          </a:p>
          <a:p>
            <a:r>
              <a:rPr lang="en-US" altLang="en-US"/>
              <a:t>To run a program of size </a:t>
            </a:r>
            <a:r>
              <a:rPr lang="en-US" altLang="en-US" b="1" i="1"/>
              <a:t>N</a:t>
            </a:r>
            <a:r>
              <a:rPr lang="en-US" altLang="en-US" i="1"/>
              <a:t> </a:t>
            </a:r>
            <a:r>
              <a:rPr lang="en-US" altLang="en-US"/>
              <a:t>pages, need to find </a:t>
            </a:r>
            <a:r>
              <a:rPr lang="en-US" altLang="en-US" b="1" i="1"/>
              <a:t>N</a:t>
            </a:r>
            <a:r>
              <a:rPr lang="en-US" altLang="en-US"/>
              <a:t> free frames and load program</a:t>
            </a:r>
            <a:endParaRPr lang="en-US" altLang="en-US" sz="800"/>
          </a:p>
          <a:p>
            <a:r>
              <a:rPr lang="en-US" altLang="en-US"/>
              <a:t>Set up a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/>
              <a:t> to translate logical to physical addresses</a:t>
            </a:r>
            <a:endParaRPr lang="en-US" altLang="en-US" sz="800"/>
          </a:p>
          <a:p>
            <a:r>
              <a:rPr lang="en-US" altLang="en-US"/>
              <a:t>Backing store likewise split into pages</a:t>
            </a:r>
          </a:p>
          <a:p>
            <a:r>
              <a:rPr lang="en-US" altLang="en-US"/>
              <a:t>Still have Internal fragmentation</a:t>
            </a:r>
          </a:p>
        </p:txBody>
      </p:sp>
    </p:spTree>
  </p:cSld>
  <p:clrMapOvr>
    <a:masterClrMapping/>
  </p:clrMapOvr>
  <p:transition/>
  <p:timing/>
</p:sld>
</file>

<file path=ppt/slides/slide6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xmlns="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6379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xmlns="" id="{42BA3A11-5083-4DE6-80B0-272DB2FBA09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41375" y="1125538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Address generated by CPU is divided into:</a:t>
            </a:r>
          </a:p>
          <a:p>
            <a:pPr lvl="1">
              <a:defRPr/>
            </a:pPr>
            <a:r>
              <a:rPr lang="en-US" altLang="en-US" b="1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number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/>
              <a:t>(</a:t>
            </a:r>
            <a:r>
              <a:rPr lang="en-US" altLang="en-US" b="1" i="1">
                <a:solidFill>
                  <a:srgbClr val="006699"/>
                </a:solidFill>
                <a:latin typeface="+mj-lt"/>
              </a:rPr>
              <a:t>p</a:t>
            </a:r>
            <a:r>
              <a:rPr lang="en-US" altLang="en-US"/>
              <a:t>)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used as an index into a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b="1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offset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/>
              <a:t>(</a:t>
            </a:r>
            <a:r>
              <a:rPr lang="en-US" altLang="en-US" b="1" i="1">
                <a:solidFill>
                  <a:srgbClr val="006699"/>
                </a:solidFill>
                <a:latin typeface="+mj-lt"/>
              </a:rPr>
              <a:t>d</a:t>
            </a:r>
            <a:r>
              <a:rPr lang="en-US" altLang="en-US"/>
              <a:t>)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/>
          </a:p>
          <a:p>
            <a:pPr lvl="1">
              <a:defRPr/>
            </a:pPr>
            <a:endParaRPr lang="en-US" altLang="en-US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/>
          </a:p>
          <a:p>
            <a:pPr lvl="1">
              <a:defRPr/>
            </a:pPr>
            <a:endParaRPr lang="en-US" altLang="en-US"/>
          </a:p>
          <a:p>
            <a:pPr lvl="1">
              <a:defRPr/>
            </a:pPr>
            <a:r>
              <a:rPr lang="en-US" altLang="en-US"/>
              <a:t>For given logical address space 2</a:t>
            </a:r>
            <a:r>
              <a:rPr lang="en-US" altLang="en-US" i="1" baseline="30000"/>
              <a:t>m </a:t>
            </a:r>
            <a:r>
              <a:rPr lang="en-US" altLang="en-US"/>
              <a:t>and page size</a:t>
            </a:r>
            <a:r>
              <a:rPr lang="en-US" altLang="en-US" baseline="30000"/>
              <a:t> </a:t>
            </a:r>
            <a:r>
              <a:rPr lang="en-US" altLang="en-US" i="1"/>
              <a:t>2</a:t>
            </a:r>
            <a:r>
              <a:rPr lang="en-US" altLang="en-US" baseline="30000"/>
              <a:t>n</a:t>
            </a:r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xmlns="" id="{69904815-E7B7-455B-B35E-A1E6ACF08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0363" y="2882900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6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xmlns="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3291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Paging Hardware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:a16="http://schemas.microsoft.com/office/drawing/2014/main" xmlns="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9575" y="1666875"/>
            <a:ext cx="6589713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6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8674" name="Rectangle 1026">
            <a:extLst>
              <a:ext uri="{FF2B5EF4-FFF2-40B4-BE49-F238E27FC236}">
                <a16:creationId xmlns:a16="http://schemas.microsoft.com/office/drawing/2014/main" xmlns="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819" y="167339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/>
              <a:t>Paging Model of Logical and  Physical 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:a16="http://schemas.microsoft.com/office/drawing/2014/main" xmlns="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8813" y="1203325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6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xmlns="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622"/>
            <a:ext cx="8229600" cy="576263"/>
          </a:xfrm>
        </p:spPr>
        <p:txBody>
          <a:bodyPr/>
          <a:lstStyle/>
          <a:p>
            <a:r>
              <a:rPr lang="en-US" altLang="en-US"/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xmlns="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/>
              <a:t>Logical address:  n = 2 and  m = 4. Using 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xmlns="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5900" y="2014538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6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xmlns="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3" y="175468"/>
            <a:ext cx="7491607" cy="636588"/>
          </a:xfrm>
        </p:spPr>
        <p:txBody>
          <a:bodyPr/>
          <a:lstStyle/>
          <a:p>
            <a:r>
              <a:rPr lang="en-US" altLang="en-US" sz="260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xmlns="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>
              <a:rPr lang="en-US" altLang="en-US"/>
              <a:t>Page size = 2,048 bytes</a:t>
            </a:r>
          </a:p>
          <a:p>
            <a:r>
              <a:rPr lang="en-US" altLang="en-US"/>
              <a:t>Process size = 72,766 bytes</a:t>
            </a:r>
          </a:p>
          <a:p>
            <a:r>
              <a:rPr lang="en-US" altLang="en-US"/>
              <a:t>35 pages + 1,086 bytes</a:t>
            </a:r>
          </a:p>
          <a:p>
            <a:r>
              <a:rPr lang="en-US" altLang="en-US"/>
              <a:t>Internal fragmentation of 2,048 - 1,086 = 962 bytes</a:t>
            </a:r>
          </a:p>
          <a:p>
            <a:r>
              <a:rPr lang="en-US" altLang="en-US"/>
              <a:t>Worst case fragmentation = 1 frame – 1 byte</a:t>
            </a:r>
          </a:p>
          <a:p>
            <a:r>
              <a:rPr lang="en-US" altLang="en-US"/>
              <a:t>On average fragmentation = 1 / 2 frame size</a:t>
            </a:r>
          </a:p>
          <a:p>
            <a:r>
              <a:rPr lang="en-US" altLang="en-US"/>
              <a:t>So small frame sizes desirable?</a:t>
            </a:r>
          </a:p>
          <a:p>
            <a:r>
              <a:rPr lang="en-US" altLang="en-US"/>
              <a:t>But each page table entry takes memory to track</a:t>
            </a:r>
          </a:p>
          <a:p>
            <a:r>
              <a:rPr lang="en-US" altLang="en-US"/>
              <a:t>Page sizes growing over time</a:t>
            </a:r>
          </a:p>
          <a:p>
            <a:pPr lvl="1"/>
            <a:r>
              <a:rPr lang="en-US" altLang="en-US"/>
              <a:t>Solaris supports two page sizes – 8 KB and 4 MB</a:t>
            </a:r>
          </a:p>
        </p:txBody>
      </p:sp>
    </p:spTree>
  </p:cSld>
  <p:clrMapOvr>
    <a:masterClrMapping/>
  </p:clrMapOvr>
  <p:transition/>
  <p:timing/>
</p:sld>
</file>

<file path=ppt/slides/slide6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xmlns="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Free Frames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xmlns="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xmlns="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xmlns="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5625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6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xmlns="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xmlns="" id="{FB578CE8-E6A7-4D4B-8099-B7E1B8DD66E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2434" y="1146175"/>
            <a:ext cx="7725746" cy="4686300"/>
          </a:xfrm>
        </p:spPr>
        <p:txBody>
          <a:bodyPr/>
          <a:lstStyle/>
          <a:p>
            <a:r>
              <a:rPr lang="en-US" altLang="en-US"/>
              <a:t>Page table is kept in main memory</a:t>
            </a:r>
          </a:p>
          <a:p>
            <a:pPr lvl="1"/>
            <a:r>
              <a:rPr lang="en-US" altLang="en-US" b="1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/>
              <a:t>)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points to the page table</a:t>
            </a:r>
          </a:p>
          <a:p>
            <a:pPr lvl="1"/>
            <a:r>
              <a:rPr lang="en-US" altLang="en-US" b="1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/>
              <a:t>)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indicates size of the page table</a:t>
            </a:r>
          </a:p>
          <a:p>
            <a:r>
              <a:rPr lang="en-US" altLang="en-US"/>
              <a:t>In this scheme every data/instruction access requires two memory accesses</a:t>
            </a:r>
          </a:p>
          <a:p>
            <a:pPr lvl="1"/>
            <a:r>
              <a:rPr lang="en-US" altLang="en-US"/>
              <a:t>One for the page table and one for the data / instruction</a:t>
            </a:r>
          </a:p>
          <a:p>
            <a:r>
              <a:rPr lang="en-US" altLang="en-US"/>
              <a:t>The two-memory access problem can be solved by the use of a special fast-lookup hardware cache called 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/>
              <a:t>) (also called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/>
              <a:t>).</a:t>
            </a:r>
          </a:p>
        </p:txBody>
      </p:sp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xmlns="" id="{11C97935-CF39-4A80-87B3-E8FC1A79B9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4009" y="232005"/>
            <a:ext cx="7683500" cy="576262"/>
          </a:xfrm>
        </p:spPr>
        <p:txBody>
          <a:bodyPr/>
          <a:lstStyle/>
          <a:p>
            <a:pPr eaLnBrk="1" hangingPunct="1"/>
            <a:r>
              <a:rPr lang="en-US" altLang="en-US"/>
              <a:t>Resource-Allocation Graph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xmlns="" id="{97E50AC4-3665-4FFE-B1D6-0D72C5ECE80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418253" y="1771945"/>
            <a:ext cx="6574810" cy="4019550"/>
          </a:xfrm>
        </p:spPr>
        <p:txBody>
          <a:bodyPr/>
          <a:lstStyle/>
          <a:p>
            <a:r>
              <a:rPr lang="en-US" altLang="en-US"/>
              <a:t>V is partitioned into two types:</a:t>
            </a:r>
          </a:p>
          <a:p>
            <a:pPr lvl="1"/>
            <a:r>
              <a:rPr lang="en-US" altLang="en-US" i="1"/>
              <a:t>T</a:t>
            </a:r>
            <a:r>
              <a:rPr lang="en-US" altLang="en-US"/>
              <a:t> = {</a:t>
            </a:r>
            <a:r>
              <a:rPr lang="en-US" altLang="en-US" i="1"/>
              <a:t>T</a:t>
            </a:r>
            <a:r>
              <a:rPr lang="en-US" altLang="en-US" baseline="-25000"/>
              <a:t>1</a:t>
            </a:r>
            <a:r>
              <a:rPr lang="en-US" altLang="en-US"/>
              <a:t>, </a:t>
            </a:r>
            <a:r>
              <a:rPr lang="en-US" altLang="en-US" i="1"/>
              <a:t>T</a:t>
            </a:r>
            <a:r>
              <a:rPr lang="en-US" altLang="en-US" baseline="-25000"/>
              <a:t>2</a:t>
            </a:r>
            <a:r>
              <a:rPr lang="en-US" altLang="en-US"/>
              <a:t>, …, </a:t>
            </a:r>
            <a:r>
              <a:rPr lang="en-US" altLang="en-US" i="1"/>
              <a:t>T</a:t>
            </a:r>
            <a:r>
              <a:rPr lang="en-US" altLang="en-US" i="1" baseline="-25000"/>
              <a:t>n</a:t>
            </a:r>
            <a:r>
              <a:rPr lang="en-US" altLang="en-US"/>
              <a:t>}, the set consisting of all the threads in the system.</a:t>
            </a:r>
            <a:br>
              <a:rPr lang="en-US" altLang="en-US"/>
            </a:br>
            <a:endParaRPr lang="en-US" altLang="en-US"/>
          </a:p>
          <a:p>
            <a:pPr lvl="1"/>
            <a:r>
              <a:rPr lang="en-US" altLang="en-US" i="1"/>
              <a:t>R</a:t>
            </a:r>
            <a:r>
              <a:rPr lang="en-US" altLang="en-US"/>
              <a:t> = {</a:t>
            </a:r>
            <a:r>
              <a:rPr lang="en-US" altLang="en-US" i="1"/>
              <a:t>R</a:t>
            </a:r>
            <a:r>
              <a:rPr lang="en-US" altLang="en-US" baseline="-25000"/>
              <a:t>1</a:t>
            </a:r>
            <a:r>
              <a:rPr lang="en-US" altLang="en-US"/>
              <a:t>, </a:t>
            </a:r>
            <a:r>
              <a:rPr lang="en-US" altLang="en-US" i="1"/>
              <a:t>R</a:t>
            </a:r>
            <a:r>
              <a:rPr lang="en-US" altLang="en-US" baseline="-25000"/>
              <a:t>2</a:t>
            </a:r>
            <a:r>
              <a:rPr lang="en-US" altLang="en-US"/>
              <a:t>, …, </a:t>
            </a:r>
            <a:r>
              <a:rPr lang="en-US" altLang="en-US" i="1"/>
              <a:t>R</a:t>
            </a:r>
            <a:r>
              <a:rPr lang="en-US" altLang="en-US" i="1" baseline="-25000"/>
              <a:t>m</a:t>
            </a:r>
            <a:r>
              <a:rPr lang="en-US" altLang="en-US"/>
              <a:t>}, the set consisting of all resource types in the system</a:t>
            </a:r>
          </a:p>
          <a:p>
            <a:pPr lvl="1"/>
            <a:endParaRPr lang="en-US" altLang="en-US" sz="900"/>
          </a:p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request edge </a:t>
            </a:r>
            <a:r>
              <a:rPr lang="en-US" altLang="en-US"/>
              <a:t>– directed edge </a:t>
            </a:r>
            <a:r>
              <a:rPr lang="en-US" altLang="en-US" i="1" err="1"/>
              <a:t>T</a:t>
            </a:r>
            <a:r>
              <a:rPr lang="en-US" altLang="en-US" i="1" baseline="-25000" err="1"/>
              <a:t>i </a:t>
            </a:r>
            <a:r>
              <a:rPr lang="en-US" altLang="en-US">
                <a:sym typeface="Symbol" panose="05050102010706020507" pitchFamily="18" charset="2"/>
              </a:rPr>
              <a:t> </a:t>
            </a:r>
            <a:r>
              <a:rPr lang="en-US" altLang="en-US" i="1" err="1">
                <a:sym typeface="Symbol" panose="05050102010706020507" pitchFamily="18" charset="2"/>
              </a:rPr>
              <a:t>R</a:t>
            </a:r>
            <a:r>
              <a:rPr lang="en-US" altLang="en-US" i="1" baseline="-25000" err="1">
                <a:sym typeface="Symbol" panose="05050102010706020507" pitchFamily="18" charset="2"/>
              </a:rPr>
              <a:t>j</a:t>
            </a:r>
            <a:endParaRPr lang="en-US" altLang="en-US" i="1" baseline="-25000">
              <a:sym typeface="Symbol" panose="05050102010706020507" pitchFamily="18" charset="2"/>
            </a:endParaRPr>
          </a:p>
          <a:p>
            <a:endParaRPr lang="en-US" altLang="en-US" sz="800" i="1" baseline="-25000">
              <a:sym typeface="Symbol" panose="05050102010706020507" pitchFamily="18" charset="2"/>
            </a:endParaRPr>
          </a:p>
          <a:p>
            <a:r>
              <a:rPr lang="en-US" altLang="en-US" b="1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assignment edge </a:t>
            </a:r>
            <a:r>
              <a:rPr lang="en-US" altLang="en-US"/>
              <a:t>– directed edge </a:t>
            </a:r>
            <a:r>
              <a:rPr lang="en-US" altLang="en-US" i="1" err="1"/>
              <a:t>R</a:t>
            </a:r>
            <a:r>
              <a:rPr lang="en-US" altLang="en-US" i="1" baseline="-25000" err="1"/>
              <a:t>j</a:t>
            </a:r>
            <a:r>
              <a:rPr lang="en-US" altLang="en-US" i="1"/>
              <a:t> </a:t>
            </a:r>
            <a:r>
              <a:rPr lang="en-US" altLang="en-US">
                <a:sym typeface="Symbol" panose="05050102010706020507" pitchFamily="18" charset="2"/>
              </a:rPr>
              <a:t> </a:t>
            </a:r>
            <a:r>
              <a:rPr lang="en-US" altLang="en-US" i="1" err="1">
                <a:sym typeface="Symbol" panose="05050102010706020507" pitchFamily="18" charset="2"/>
              </a:rPr>
              <a:t>T</a:t>
            </a:r>
            <a:r>
              <a:rPr lang="en-US" altLang="en-US" i="1" baseline="-25000" err="1">
                <a:sym typeface="Symbol" panose="05050102010706020507" pitchFamily="18" charset="2"/>
              </a:rPr>
              <a:t>i</a:t>
            </a:r>
            <a:endParaRPr lang="en-US" altLang="en-US">
              <a:sym typeface="Symbol" panose="05050102010706020507" pitchFamily="18" charset="2"/>
            </a:endParaRPr>
          </a:p>
        </p:txBody>
      </p:sp>
      <p:sp>
        <p:nvSpPr>
          <p:cNvPr id="15363" name="Text Box 4">
            <a:extLst>
              <a:ext uri="{FF2B5EF4-FFF2-40B4-BE49-F238E27FC236}">
                <a16:creationId xmlns:a16="http://schemas.microsoft.com/office/drawing/2014/main" xmlns="" id="{5FCC8E8A-16FC-4644-B90C-8C320716B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522" y="1300748"/>
            <a:ext cx="42755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Helvetica" panose="020b0604020202020204" pitchFamily="34" charset="0"/>
                <a:ea typeface="MS PGothic" pitchFamily="34" charset="-128"/>
                <a:cs typeface="+mn-cs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A set of vertices </a:t>
            </a:r>
            <a:r>
              <a:rPr kumimoji="0" lang="en-US" altLang="en-US" i="1"/>
              <a:t>V</a:t>
            </a:r>
            <a:r>
              <a:rPr kumimoji="0" lang="en-US" altLang="en-US"/>
              <a:t> and a set of edges </a:t>
            </a:r>
            <a:r>
              <a:rPr kumimoji="0" lang="en-US" altLang="en-US" i="1"/>
              <a:t>E</a:t>
            </a:r>
            <a:r>
              <a:rPr kumimoji="0" lang="en-US" altLang="en-US"/>
              <a:t>.</a:t>
            </a:r>
          </a:p>
        </p:txBody>
      </p:sp>
    </p:spTree>
  </p:cSld>
  <p:clrMapOvr>
    <a:masterClrMapping/>
  </p:clrMapOvr>
  <p:transition/>
  <p:timing/>
</p:sld>
</file>

<file path=ppt/slides/slide7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xmlns="" id="{A230AB13-6435-4378-B830-FECCFE605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46" y="222674"/>
            <a:ext cx="8360228" cy="576262"/>
          </a:xfrm>
        </p:spPr>
        <p:txBody>
          <a:bodyPr/>
          <a:lstStyle/>
          <a:p>
            <a:pPr eaLnBrk="1" hangingPunct="1"/>
            <a:r>
              <a:rPr lang="en-US" altLang="en-US"/>
              <a:t>Translation Look-Aside Buffer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xmlns="" id="{EB8310ED-D6D5-4E0C-8BB0-4E773523DA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3101" y="1146175"/>
            <a:ext cx="7144399" cy="4606925"/>
          </a:xfrm>
        </p:spPr>
        <p:txBody>
          <a:bodyPr/>
          <a:lstStyle/>
          <a:p>
            <a:r>
              <a:rPr lang="en-US" altLang="en-US"/>
              <a:t>Some TLBs store</a:t>
            </a:r>
            <a:r>
              <a:rPr lang="en-US" altLang="en-US" b="1"/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address-space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identifiers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ASIDs</a:t>
            </a:r>
            <a:r>
              <a:rPr lang="en-US" altLang="en-US"/>
              <a:t>)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/>
              <a:t>Otherwise need to flush at every context switch</a:t>
            </a:r>
          </a:p>
          <a:p>
            <a:r>
              <a:rPr lang="en-US" altLang="en-US"/>
              <a:t>TLBs typically small (64 to 1,024 entries)</a:t>
            </a:r>
          </a:p>
          <a:p>
            <a:r>
              <a:rPr lang="en-US" altLang="en-US"/>
              <a:t>On a TLB miss, value is loaded into the TLB for faster access next time</a:t>
            </a:r>
          </a:p>
          <a:p>
            <a:pPr lvl="1"/>
            <a:r>
              <a:rPr lang="en-US" altLang="en-US"/>
              <a:t>Replacement policies must be considered</a:t>
            </a:r>
          </a:p>
          <a:p>
            <a:pPr lvl="1"/>
            <a:r>
              <a:rPr lang="en-US" altLang="en-US"/>
              <a:t>Some entries can be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wired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down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/>
              <a:t>for permanent fast access</a:t>
            </a:r>
          </a:p>
        </p:txBody>
      </p:sp>
    </p:spTree>
  </p:cSld>
  <p:clrMapOvr>
    <a:masterClrMapping/>
  </p:clrMapOvr>
  <p:transition/>
  <p:timing/>
</p:sld>
</file>

<file path=ppt/slides/slide7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4818" name="Rectangle 2050">
            <a:extLst>
              <a:ext uri="{FF2B5EF4-FFF2-40B4-BE49-F238E27FC236}">
                <a16:creationId xmlns:a16="http://schemas.microsoft.com/office/drawing/2014/main" xmlns="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Hardware</a:t>
            </a:r>
          </a:p>
        </p:txBody>
      </p:sp>
      <p:sp>
        <p:nvSpPr>
          <p:cNvPr id="34819" name="Rectangle 2051">
            <a:extLst>
              <a:ext uri="{FF2B5EF4-FFF2-40B4-BE49-F238E27FC236}">
                <a16:creationId xmlns:a16="http://schemas.microsoft.com/office/drawing/2014/main" xmlns="" id="{E7B29C5B-AFCD-4031-B6DE-A755EE36ADB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>
              <a:rPr lang="en-US" altLang="en-US"/>
              <a:t>Associative memory – parallel search 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r>
              <a:rPr lang="en-US" altLang="en-US"/>
              <a:t>Address translation (p, d)</a:t>
            </a:r>
          </a:p>
          <a:p>
            <a:pPr marL="627063" lvl="1"/>
            <a:r>
              <a:rPr lang="en-US" altLang="en-US"/>
              <a:t>If p is in associative register, get frame # out</a:t>
            </a:r>
          </a:p>
          <a:p>
            <a:pPr marL="627063" lvl="1"/>
            <a:r>
              <a:rPr lang="en-US" altLang="en-US"/>
              <a:t>Otherwise get frame # from page table in memory</a:t>
            </a:r>
          </a:p>
          <a:p>
            <a:pPr marL="627063" lvl="1"/>
            <a:endParaRPr lang="en-US" altLang="en-US"/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xmlns="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2675" y="1693863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7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xmlns="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Paging Hardware With TLB</a:t>
            </a:r>
            <a:endParaRPr lang="en-US" altLang="en-US" sz="2400"/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xmlns="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1175" y="1284288"/>
            <a:ext cx="5637213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7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xmlns="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xmlns="" id="{D1905E63-D1E4-48E6-BE3E-4EFB204C389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1095" y="1231638"/>
            <a:ext cx="7772400" cy="4835558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/>
                <a:tab pos="2566988"/>
              </a:tabLst>
              <a:defRPr/>
            </a:pPr>
            <a:r>
              <a:rPr lang="en-US" altLang="en-US">
                <a:sym typeface="Symbol" panose="05050102010706020507" pitchFamily="18" charset="2"/>
              </a:rPr>
              <a:t>Hit ratio – percentage of times that a page number is found in the  TLB</a:t>
            </a:r>
          </a:p>
          <a:p>
            <a:pPr>
              <a:lnSpc>
                <a:spcPct val="90000"/>
              </a:lnSpc>
              <a:tabLst>
                <a:tab pos="2062163"/>
                <a:tab pos="2566988"/>
              </a:tabLst>
              <a:defRPr/>
            </a:pPr>
            <a:r>
              <a:rPr lang="en-US" altLang="en-US"/>
              <a:t>An </a:t>
            </a:r>
            <a:r>
              <a:rPr lang="en-US" altLang="en-US">
                <a:sym typeface="Symbol" panose="05050102010706020507" pitchFamily="18" charset="2"/>
              </a:rPr>
              <a:t>80% hit ratio means that we find the desired  page number  in the TLB 80% of the time.</a:t>
            </a:r>
            <a:endParaRPr lang="en-US" altLang="en-US"/>
          </a:p>
          <a:p>
            <a:pPr>
              <a:lnSpc>
                <a:spcPct val="90000"/>
              </a:lnSpc>
              <a:tabLst>
                <a:tab pos="2062163"/>
                <a:tab pos="2566988"/>
              </a:tabLst>
              <a:defRPr/>
            </a:pPr>
            <a:r>
              <a:rPr lang="en-US" altLang="en-US"/>
              <a:t>Suppose that 10 nanoseconds to access memory.  </a:t>
            </a:r>
          </a:p>
          <a:p>
            <a:pPr lvl="1">
              <a:lnSpc>
                <a:spcPct val="90000"/>
              </a:lnSpc>
              <a:tabLst>
                <a:tab pos="2062163"/>
                <a:tab pos="2566988"/>
              </a:tabLst>
              <a:defRPr/>
            </a:pPr>
            <a:r>
              <a:rPr lang="en-US" altLang="en-US"/>
              <a:t>If we find the desired page in TLB then a mapped-memory access take 10 ns</a:t>
            </a:r>
          </a:p>
          <a:p>
            <a:pPr lvl="1">
              <a:lnSpc>
                <a:spcPct val="90000"/>
              </a:lnSpc>
              <a:tabLst>
                <a:tab pos="2062163"/>
                <a:tab pos="2566988"/>
              </a:tabLst>
              <a:defRPr/>
            </a:pPr>
            <a:r>
              <a:rPr lang="en-US" altLang="en-US"/>
              <a:t>Otherwise we need two memory access so it is 20 ns</a:t>
            </a:r>
          </a:p>
          <a:p>
            <a:pPr>
              <a:lnSpc>
                <a:spcPct val="90000"/>
              </a:lnSpc>
              <a:tabLst>
                <a:tab pos="2062163"/>
                <a:tab pos="2566988"/>
              </a:tabLst>
              <a:defRPr/>
            </a:pPr>
            <a:r>
              <a:rPr lang="en-US" altLang="en-US" b="1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Effective</a:t>
            </a:r>
            <a:r>
              <a:rPr lang="en-US" altLang="en-US" b="1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Access</a:t>
            </a:r>
            <a:r>
              <a:rPr lang="en-US" altLang="en-US" b="1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Time</a:t>
            </a:r>
            <a:r>
              <a:rPr lang="en-US" altLang="en-US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(</a:t>
            </a:r>
            <a:r>
              <a:rPr lang="en-US" altLang="en-US" b="1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EAT</a:t>
            </a:r>
            <a:r>
              <a:rPr lang="en-US" altLang="en-US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/>
                <a:tab pos="2566988"/>
              </a:tabLst>
              <a:defRPr/>
            </a:pPr>
            <a:r>
              <a:rPr lang="en-US" altLang="en-US"/>
              <a:t>	               EAT = </a:t>
            </a:r>
            <a:r>
              <a:rPr lang="en-US" altLang="en-US">
                <a:sym typeface="Symbol" panose="05050102010706020507" pitchFamily="18" charset="2"/>
              </a:rPr>
              <a:t>0.80 x 10 + 0.20 x 20 = 12 </a:t>
            </a:r>
            <a:r>
              <a:rPr lang="en-US" altLang="en-US"/>
              <a:t> 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/>
                <a:tab pos="2566988"/>
              </a:tabLst>
              <a:defRPr/>
            </a:pPr>
            <a:r>
              <a:rPr lang="en-US" altLang="en-US"/>
              <a:t>       implying 20% slowdown in access time</a:t>
            </a:r>
          </a:p>
          <a:p>
            <a:pPr>
              <a:lnSpc>
                <a:spcPct val="90000"/>
              </a:lnSpc>
              <a:tabLst>
                <a:tab pos="2062163"/>
                <a:tab pos="2566988"/>
              </a:tabLst>
              <a:defRPr/>
            </a:pPr>
            <a:r>
              <a:rPr lang="en-US" altLang="en-US">
                <a:sym typeface="Symbol" panose="05050102010706020507" pitchFamily="18" charset="2"/>
              </a:rPr>
              <a:t>Consider  amore 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/>
                <a:tab pos="2566988"/>
              </a:tabLst>
              <a:defRPr/>
            </a:pPr>
            <a:r>
              <a:rPr lang="en-US" altLang="en-US">
                <a:sym typeface="Symbol" panose="05050102010706020507" pitchFamily="18" charset="2"/>
              </a:rPr>
              <a:t>     EAT = 0.99 x 10 + 0.01 x 20 = 10.1ns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/>
                <a:tab pos="2566988"/>
              </a:tabLst>
              <a:defRPr/>
            </a:pPr>
            <a:r>
              <a:rPr lang="en-US" altLang="en-US"/>
              <a:t>      implying  only 1% slowdown in access time.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/>
                <a:tab pos="2566988"/>
              </a:tabLst>
              <a:defRPr/>
            </a:pPr>
            <a:endParaRPr lang="en-US" altLang="en-US"/>
          </a:p>
          <a:p>
            <a:pPr lvl="1">
              <a:lnSpc>
                <a:spcPct val="90000"/>
              </a:lnSpc>
              <a:tabLst>
                <a:tab pos="2062163"/>
                <a:tab pos="2566988"/>
              </a:tabLst>
              <a:defRPr/>
            </a:pPr>
            <a:endParaRPr lang="en-US" altLang="en-US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/>
                <a:tab pos="2566988"/>
              </a:tabLst>
              <a:defRPr/>
            </a:pPr>
            <a:endParaRPr lang="en-US" altLang="en-US"/>
          </a:p>
        </p:txBody>
      </p:sp>
    </p:spTree>
  </p:cSld>
  <p:clrMapOvr>
    <a:masterClrMapping/>
  </p:clrMapOvr>
  <p:transition/>
  <p:timing/>
</p:sld>
</file>

<file path=ppt/slides/slide7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xmlns="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xmlns="" id="{243E4155-B2C5-48A3-9386-D371D820EF9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0425" y="1157288"/>
            <a:ext cx="7651102" cy="4468812"/>
          </a:xfrm>
        </p:spPr>
        <p:txBody>
          <a:bodyPr/>
          <a:lstStyle/>
          <a:p>
            <a:r>
              <a:rPr lang="en-US" altLang="en-US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en-US"/>
              <a:t>Can also add more bits to indicate page execute-only, and so on</a:t>
            </a:r>
          </a:p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bit attached to each entry in the page table:</a:t>
            </a:r>
          </a:p>
          <a:p>
            <a:pPr lvl="1"/>
            <a:r>
              <a:rPr lang="ja-JP" altLang="en-US"/>
              <a:t>“</a:t>
            </a:r>
            <a:r>
              <a:rPr lang="en-US" altLang="ja-JP"/>
              <a:t>valid</a:t>
            </a:r>
            <a:r>
              <a:rPr lang="ja-JP" altLang="en-US"/>
              <a:t>”</a:t>
            </a:r>
            <a:r>
              <a:rPr lang="en-US" altLang="ja-JP"/>
              <a:t> indicates that the associated page is in the process</a:t>
            </a:r>
            <a:r>
              <a:rPr lang="ja-JP" altLang="en-US"/>
              <a:t>’</a:t>
            </a:r>
            <a:r>
              <a:rPr lang="en-US" altLang="ja-JP"/>
              <a:t> logical address space, and is thus a legal page</a:t>
            </a:r>
          </a:p>
          <a:p>
            <a:pPr lvl="1"/>
            <a:r>
              <a:rPr lang="ja-JP" altLang="en-US"/>
              <a:t>“</a:t>
            </a:r>
            <a:r>
              <a:rPr lang="en-US" altLang="ja-JP"/>
              <a:t>invalid</a:t>
            </a:r>
            <a:r>
              <a:rPr lang="ja-JP" altLang="en-US"/>
              <a:t>”</a:t>
            </a:r>
            <a:r>
              <a:rPr lang="en-US" altLang="ja-JP"/>
              <a:t> indicates that the page is not in the process</a:t>
            </a:r>
            <a:r>
              <a:rPr lang="ja-JP" altLang="en-US"/>
              <a:t>’</a:t>
            </a:r>
            <a:r>
              <a:rPr lang="en-US" altLang="ja-JP"/>
              <a:t> logical address space</a:t>
            </a:r>
          </a:p>
          <a:p>
            <a:pPr lvl="1"/>
            <a:r>
              <a:rPr lang="en-US" altLang="en-US"/>
              <a:t>Or use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/>
              <a:t>)</a:t>
            </a:r>
          </a:p>
          <a:p>
            <a:r>
              <a:rPr lang="en-US" altLang="en-US"/>
              <a:t>Any violations result in a trap to the kernel</a:t>
            </a:r>
          </a:p>
        </p:txBody>
      </p:sp>
    </p:spTree>
  </p:cSld>
  <p:clrMapOvr>
    <a:masterClrMapping/>
  </p:clrMapOvr>
  <p:transition/>
  <p:timing/>
</p:sld>
</file>

<file path=ppt/slides/slide7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xmlns="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127" y="-95603"/>
            <a:ext cx="8112611" cy="903288"/>
          </a:xfrm>
        </p:spPr>
        <p:txBody>
          <a:bodyPr/>
          <a:lstStyle/>
          <a:p>
            <a:pPr eaLnBrk="1" hangingPunct="1"/>
            <a:r>
              <a:rPr lang="en-US" altLang="en-US" sz="280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xmlns="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2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7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xmlns="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xmlns="" id="{D36A1277-493F-4EAE-9460-2793BEE198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2433" y="1113421"/>
            <a:ext cx="7734788" cy="4483100"/>
          </a:xfrm>
        </p:spPr>
        <p:txBody>
          <a:bodyPr/>
          <a:lstStyle/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code</a:t>
            </a:r>
          </a:p>
          <a:p>
            <a:pPr lvl="1"/>
            <a:r>
              <a:rPr lang="en-US" altLang="en-US"/>
              <a:t>One copy of read-only (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reentrant</a:t>
            </a:r>
            <a:r>
              <a:rPr lang="en-US" altLang="en-US"/>
              <a:t>) code shared among processes (i.e., text editors, compilers, window systems)</a:t>
            </a:r>
          </a:p>
          <a:p>
            <a:pPr lvl="1"/>
            <a:r>
              <a:rPr lang="en-US" altLang="en-US"/>
              <a:t>Similar to multiple threads sharing the same process space</a:t>
            </a:r>
          </a:p>
          <a:p>
            <a:pPr lvl="1"/>
            <a:r>
              <a:rPr lang="en-US" altLang="en-US"/>
              <a:t>Also useful for interprocess communication if sharing of read-write pages is allowed</a:t>
            </a:r>
          </a:p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/>
              <a:t>Each process keeps a separate copy of the code and data</a:t>
            </a:r>
          </a:p>
          <a:p>
            <a:pPr lvl="1"/>
            <a:r>
              <a:rPr lang="en-US" altLang="en-US"/>
              <a:t>The pages for the private code and data can appear anywhere in the logical address space</a:t>
            </a:r>
          </a:p>
        </p:txBody>
      </p:sp>
    </p:spTree>
  </p:cSld>
  <p:clrMapOvr>
    <a:masterClrMapping/>
  </p:clrMapOvr>
  <p:transition/>
  <p:timing/>
</p:sld>
</file>

<file path=ppt/slides/slide7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xmlns="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/>
              <a:t>Shared Pages Example</a:t>
            </a:r>
            <a:endParaRPr lang="en-US" altLang="en-US" sz="2400"/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:a16="http://schemas.microsoft.com/office/drawing/2014/main" xmlns="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0313" y="1212850"/>
            <a:ext cx="3973512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7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xmlns="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xmlns="" id="{861A38E1-D15D-4FD3-BA70-E6E5B690F3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11763" y="1227138"/>
            <a:ext cx="7697755" cy="4483100"/>
          </a:xfrm>
        </p:spPr>
        <p:txBody>
          <a:bodyPr/>
          <a:lstStyle/>
          <a:p>
            <a:r>
              <a:rPr lang="en-US" altLang="en-US"/>
              <a:t>Memory structures for paging can get huge using straight-forward methods</a:t>
            </a:r>
          </a:p>
          <a:p>
            <a:pPr lvl="1"/>
            <a:r>
              <a:rPr lang="en-US" altLang="en-US"/>
              <a:t>Consider a 32-bit logical address space as on modern computers</a:t>
            </a:r>
          </a:p>
          <a:p>
            <a:pPr lvl="1"/>
            <a:r>
              <a:rPr lang="en-US" altLang="en-US"/>
              <a:t>Page size of 4 KB (2</a:t>
            </a:r>
            <a:r>
              <a:rPr lang="en-US" altLang="en-US" baseline="30000"/>
              <a:t>12</a:t>
            </a:r>
            <a:r>
              <a:rPr lang="en-US" altLang="en-US"/>
              <a:t>)</a:t>
            </a:r>
          </a:p>
          <a:p>
            <a:pPr lvl="1"/>
            <a:r>
              <a:rPr lang="en-US" altLang="en-US"/>
              <a:t>Page table would have 1 million entries (2</a:t>
            </a:r>
            <a:r>
              <a:rPr lang="en-US" altLang="en-US" baseline="30000"/>
              <a:t>32</a:t>
            </a:r>
            <a:r>
              <a:rPr lang="en-US" altLang="en-US"/>
              <a:t> / 2</a:t>
            </a:r>
            <a:r>
              <a:rPr lang="en-US" altLang="en-US" baseline="30000"/>
              <a:t>12</a:t>
            </a:r>
            <a:r>
              <a:rPr lang="en-US" altLang="en-US"/>
              <a:t>)</a:t>
            </a:r>
          </a:p>
          <a:p>
            <a:pPr lvl="1"/>
            <a:r>
              <a:rPr lang="en-US" altLang="en-US"/>
              <a:t>If each entry is 4 bytes </a:t>
            </a:r>
            <a:r>
              <a:rPr lang="en-US" altLang="en-US">
                <a:sym typeface="Wingdings" panose="05000000000000000000" pitchFamily="2" charset="2"/>
              </a:rPr>
              <a:t></a:t>
            </a:r>
            <a:r>
              <a:rPr lang="en-US" altLang="en-US"/>
              <a:t> each process 4 MB of physical address space for the  page table alone</a:t>
            </a:r>
          </a:p>
          <a:p>
            <a:pPr lvl="2"/>
            <a:r>
              <a:rPr lang="en-US" altLang="en-US"/>
              <a:t>Don</a:t>
            </a:r>
            <a:r>
              <a:rPr lang="ja-JP" altLang="en-US"/>
              <a:t>’</a:t>
            </a:r>
            <a:r>
              <a:rPr lang="en-US" altLang="ja-JP"/>
              <a:t>t want to allocate that contiguously in main memory</a:t>
            </a:r>
          </a:p>
          <a:p>
            <a:pPr lvl="1"/>
            <a:r>
              <a:rPr lang="en-US" altLang="en-US"/>
              <a:t>One simple solution is to divide the page table into smaller units</a:t>
            </a:r>
          </a:p>
          <a:p>
            <a:pPr lvl="2"/>
            <a:r>
              <a:rPr lang="en-US" altLang="en-US"/>
              <a:t>Hierarchical Paging</a:t>
            </a:r>
          </a:p>
          <a:p>
            <a:pPr lvl="2"/>
            <a:r>
              <a:rPr lang="en-US" altLang="en-US"/>
              <a:t>Hashed Page Tables</a:t>
            </a:r>
          </a:p>
          <a:p>
            <a:pPr lvl="2"/>
            <a:r>
              <a:rPr lang="en-US" altLang="en-US"/>
              <a:t>Inverted Page Tables</a:t>
            </a:r>
          </a:p>
        </p:txBody>
      </p:sp>
    </p:spTree>
  </p:cSld>
  <p:clrMapOvr>
    <a:masterClrMapping/>
  </p:clrMapOvr>
  <p:transition/>
  <p:timing/>
</p:sld>
</file>

<file path=ppt/slides/slide7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xmlns="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xmlns="" id="{9C6AC61F-C673-44E2-9D0D-2FBC263F827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9755" y="1131888"/>
            <a:ext cx="7489858" cy="1096962"/>
          </a:xfrm>
        </p:spPr>
        <p:txBody>
          <a:bodyPr/>
          <a:lstStyle/>
          <a:p>
            <a:r>
              <a:rPr lang="en-US" altLang="en-US"/>
              <a:t>Break up the logical address space into multiple page tables</a:t>
            </a:r>
          </a:p>
          <a:p>
            <a:r>
              <a:rPr lang="en-US" altLang="en-US"/>
              <a:t>A simple technique is a two-level page table</a:t>
            </a:r>
          </a:p>
          <a:p>
            <a:r>
              <a:rPr lang="en-US" altLang="en-US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:a16="http://schemas.microsoft.com/office/drawing/2014/main" xmlns="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1800" y="2376488"/>
            <a:ext cx="35782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xmlns="" id="{1A4B64E3-DEA9-4327-B63F-42B7E3327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65" y="214006"/>
            <a:ext cx="7880350" cy="537202"/>
          </a:xfrm>
        </p:spPr>
        <p:txBody>
          <a:bodyPr/>
          <a:lstStyle/>
          <a:p>
            <a:r>
              <a:rPr lang="en-US" altLang="en-US"/>
              <a:t>Resource Allocation Graph Example</a:t>
            </a:r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xmlns="" id="{66863360-8218-4F9C-99FE-9BE85325D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4524375" cy="4530725"/>
          </a:xfrm>
        </p:spPr>
        <p:txBody>
          <a:bodyPr/>
          <a:lstStyle/>
          <a:p>
            <a:r>
              <a:rPr lang="en-US" altLang="en-US"/>
              <a:t>One instance of R</a:t>
            </a:r>
            <a:r>
              <a:rPr lang="en-US" altLang="en-US" baseline="-25000"/>
              <a:t>1</a:t>
            </a:r>
          </a:p>
          <a:p>
            <a:r>
              <a:rPr lang="en-US" altLang="en-US"/>
              <a:t>Two instances of R</a:t>
            </a:r>
            <a:r>
              <a:rPr lang="en-US" altLang="en-US" baseline="-25000"/>
              <a:t>2</a:t>
            </a:r>
          </a:p>
          <a:p>
            <a:r>
              <a:rPr lang="en-US" altLang="en-US"/>
              <a:t>One instance of R</a:t>
            </a:r>
            <a:r>
              <a:rPr lang="en-US" altLang="en-US" baseline="-25000"/>
              <a:t>3</a:t>
            </a:r>
          </a:p>
          <a:p>
            <a:r>
              <a:rPr lang="en-US" altLang="en-US"/>
              <a:t>Three instance of R</a:t>
            </a:r>
            <a:r>
              <a:rPr lang="en-US" altLang="en-US" baseline="-25000"/>
              <a:t>4</a:t>
            </a:r>
          </a:p>
          <a:p>
            <a:r>
              <a:rPr lang="en-US" altLang="en-US"/>
              <a:t>T</a:t>
            </a:r>
            <a:r>
              <a:rPr lang="en-US" altLang="en-US" baseline="-25000"/>
              <a:t>1</a:t>
            </a:r>
            <a:r>
              <a:rPr lang="en-US" altLang="en-US"/>
              <a:t> holds one instance of R</a:t>
            </a:r>
            <a:r>
              <a:rPr lang="en-US" altLang="en-US" baseline="-25000"/>
              <a:t>2</a:t>
            </a:r>
            <a:r>
              <a:rPr lang="en-US" altLang="en-US"/>
              <a:t> and is waiting for an instance of R</a:t>
            </a:r>
            <a:r>
              <a:rPr lang="en-US" altLang="en-US" baseline="-25000"/>
              <a:t>1</a:t>
            </a:r>
          </a:p>
          <a:p>
            <a:r>
              <a:rPr lang="en-US" altLang="en-US"/>
              <a:t>T</a:t>
            </a:r>
            <a:r>
              <a:rPr lang="en-US" altLang="en-US" baseline="-25000"/>
              <a:t>2</a:t>
            </a:r>
            <a:r>
              <a:rPr lang="en-US" altLang="en-US"/>
              <a:t> holds one instance of R</a:t>
            </a:r>
            <a:r>
              <a:rPr lang="en-US" altLang="en-US" baseline="-25000"/>
              <a:t>1</a:t>
            </a:r>
            <a:r>
              <a:rPr lang="en-US" altLang="en-US"/>
              <a:t>, one instance of R</a:t>
            </a:r>
            <a:r>
              <a:rPr lang="en-US" altLang="en-US" baseline="-25000"/>
              <a:t>2</a:t>
            </a:r>
            <a:r>
              <a:rPr lang="en-US" altLang="en-US"/>
              <a:t>, and is waiting for an instance of R</a:t>
            </a:r>
            <a:r>
              <a:rPr lang="en-US" altLang="en-US" baseline="-25000"/>
              <a:t>3</a:t>
            </a:r>
          </a:p>
          <a:p>
            <a:r>
              <a:rPr lang="en-US" altLang="en-US"/>
              <a:t>T</a:t>
            </a:r>
            <a:r>
              <a:rPr lang="en-US" altLang="en-US" baseline="-25000"/>
              <a:t>3</a:t>
            </a:r>
            <a:r>
              <a:rPr lang="en-US" altLang="en-US"/>
              <a:t> is holds one instance of R</a:t>
            </a:r>
            <a:r>
              <a:rPr lang="en-US" altLang="en-US" baseline="-25000"/>
              <a:t>3</a:t>
            </a:r>
          </a:p>
        </p:txBody>
      </p:sp>
      <p:pic>
        <p:nvPicPr>
          <p:cNvPr id="91139" name="Picture 3">
            <a:extLst>
              <a:ext uri="{FF2B5EF4-FFF2-40B4-BE49-F238E27FC236}">
                <a16:creationId xmlns:a16="http://schemas.microsoft.com/office/drawing/2014/main" xmlns="" id="{4B3F1686-A558-47EE-B9D9-DBE933ACC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2163" y="1500188"/>
            <a:ext cx="2497137" cy="369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8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xmlns="" id="{1319ECB7-9550-4722-A785-B672C25C6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6379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/>
              <a:t>Two-Level Paging Example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xmlns="" id="{1EEF2C6C-3F02-4E7D-8B00-6261CF45E7F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49087" y="1085850"/>
            <a:ext cx="7679093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 logical address (on 32-bit machine with 4K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page number consisting of 20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page offset consisting of 12 bits</a:t>
            </a:r>
          </a:p>
          <a:p>
            <a:pPr marL="627063" lvl="1">
              <a:lnSpc>
                <a:spcPct val="90000"/>
              </a:lnSpc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10-bit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10-bit 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Thus, a logical address is as follows:</a:t>
            </a:r>
            <a:br>
              <a:rPr lang="en-US" altLang="en-US"/>
            </a:br>
            <a:br>
              <a:rPr lang="en-US" altLang="en-US" sz="1600"/>
            </a:br>
            <a:br>
              <a:rPr lang="en-US" altLang="en-US" sz="1600"/>
            </a:br>
            <a:br>
              <a:rPr lang="en-US" altLang="en-US" sz="1600"/>
            </a:br>
            <a:br>
              <a:rPr lang="en-US" altLang="en-US" sz="1600"/>
            </a:br>
            <a:br>
              <a:rPr lang="en-US" altLang="en-US" sz="1600"/>
            </a:br>
            <a:endParaRPr lang="en-US" altLang="en-US" sz="1600"/>
          </a:p>
          <a:p>
            <a:pPr>
              <a:lnSpc>
                <a:spcPct val="90000"/>
              </a:lnSpc>
            </a:pPr>
            <a:r>
              <a:rPr lang="en-US" altLang="en-US"/>
              <a:t>where</a:t>
            </a:r>
            <a:r>
              <a:rPr lang="en-US" altLang="en-US" i="1"/>
              <a:t> p</a:t>
            </a:r>
            <a:r>
              <a:rPr lang="en-US" altLang="en-US" i="1" baseline="-25000"/>
              <a:t>1</a:t>
            </a:r>
            <a:r>
              <a:rPr lang="en-US" altLang="en-US"/>
              <a:t> is an index into the outer page table, and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/>
              <a:t>Known as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forward-mapped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table</a:t>
            </a:r>
          </a:p>
        </p:txBody>
      </p:sp>
      <p:pic>
        <p:nvPicPr>
          <p:cNvPr id="44036" name="Picture 5" descr="W:\os-book\OS10\slide-dir\os-figures\in-9_3.jpg">
            <a:extLst>
              <a:ext uri="{FF2B5EF4-FFF2-40B4-BE49-F238E27FC236}">
                <a16:creationId xmlns:a16="http://schemas.microsoft.com/office/drawing/2014/main" xmlns="" id="{E5597039-CFAE-4A07-A550-C966E8BF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3125" y="4032250"/>
            <a:ext cx="40909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8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xmlns="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6379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/>
              <a:t>Address-Translation Scheme</a:t>
            </a:r>
            <a:endParaRPr lang="en-US" altLang="en-US" sz="2400"/>
          </a:p>
        </p:txBody>
      </p:sp>
      <p:pic>
        <p:nvPicPr>
          <p:cNvPr id="45059" name="Picture 1035">
            <a:extLst>
              <a:ext uri="{FF2B5EF4-FFF2-40B4-BE49-F238E27FC236}">
                <a16:creationId xmlns:a16="http://schemas.microsoft.com/office/drawing/2014/main" xmlns="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7013" y="1258888"/>
            <a:ext cx="6389687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8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xmlns="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>
              <a:rPr lang="en-US" altLang="en-US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xmlns="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/>
              <a:t>Even two-level paging scheme not sufficient</a:t>
            </a:r>
          </a:p>
          <a:p>
            <a:pPr>
              <a:defRPr/>
            </a:pPr>
            <a:r>
              <a:rPr lang="en-US" altLang="en-US"/>
              <a:t>If page size is 4 KB (2</a:t>
            </a:r>
            <a:r>
              <a:rPr lang="en-US" altLang="en-US" baseline="30000"/>
              <a:t>12</a:t>
            </a:r>
            <a:r>
              <a:rPr lang="en-US" altLang="en-US"/>
              <a:t>)</a:t>
            </a:r>
          </a:p>
          <a:p>
            <a:pPr lvl="1">
              <a:defRPr/>
            </a:pPr>
            <a:r>
              <a:rPr lang="en-US" altLang="en-US"/>
              <a:t>Then page table has 2</a:t>
            </a:r>
            <a:r>
              <a:rPr lang="en-US" altLang="en-US" baseline="30000"/>
              <a:t>52</a:t>
            </a:r>
            <a:r>
              <a:rPr lang="en-US" altLang="en-US"/>
              <a:t> entries</a:t>
            </a:r>
          </a:p>
          <a:p>
            <a:pPr lvl="1">
              <a:defRPr/>
            </a:pPr>
            <a:r>
              <a:rPr lang="en-US" altLang="en-US"/>
              <a:t>If two level scheme, inner page tables could be 2</a:t>
            </a:r>
            <a:r>
              <a:rPr lang="en-US" altLang="en-US" baseline="30000"/>
              <a:t>10</a:t>
            </a:r>
            <a:r>
              <a:rPr lang="en-US" altLang="en-US"/>
              <a:t> 4-byte entries</a:t>
            </a:r>
          </a:p>
          <a:p>
            <a:pPr lvl="1">
              <a:defRPr/>
            </a:pPr>
            <a:r>
              <a:rPr lang="en-US" altLang="en-US"/>
              <a:t>Address would look like</a:t>
            </a:r>
          </a:p>
          <a:p>
            <a:pPr lvl="1">
              <a:defRPr/>
            </a:pPr>
            <a:endParaRPr lang="en-US" altLang="en-US"/>
          </a:p>
          <a:p>
            <a:pPr lvl="1">
              <a:defRPr/>
            </a:pPr>
            <a:endParaRPr lang="en-US" altLang="en-US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/>
          </a:p>
          <a:p>
            <a:pPr lvl="1">
              <a:defRPr/>
            </a:pPr>
            <a:r>
              <a:rPr lang="en-US" altLang="en-US"/>
              <a:t>Outer page table has 2</a:t>
            </a:r>
            <a:r>
              <a:rPr lang="en-US" altLang="en-US" baseline="30000"/>
              <a:t>42</a:t>
            </a:r>
            <a:r>
              <a:rPr lang="en-US" altLang="en-US"/>
              <a:t> entries or 2</a:t>
            </a:r>
            <a:r>
              <a:rPr lang="en-US" altLang="en-US" baseline="30000"/>
              <a:t>44</a:t>
            </a:r>
            <a:r>
              <a:rPr lang="en-US" altLang="en-US"/>
              <a:t> bytes</a:t>
            </a:r>
          </a:p>
          <a:p>
            <a:pPr lvl="1">
              <a:defRPr/>
            </a:pPr>
            <a:r>
              <a:rPr lang="en-US" altLang="en-US"/>
              <a:t>One solution is to add a 2</a:t>
            </a:r>
            <a:r>
              <a:rPr lang="en-US" altLang="en-US" baseline="30000"/>
              <a:t>nd</a:t>
            </a:r>
            <a:r>
              <a:rPr lang="en-US" altLang="en-US"/>
              <a:t> outer page table</a:t>
            </a:r>
          </a:p>
          <a:p>
            <a:pPr lvl="1">
              <a:defRPr/>
            </a:pPr>
            <a:r>
              <a:rPr lang="en-US" altLang="en-US"/>
              <a:t>But in the following example the 2</a:t>
            </a:r>
            <a:r>
              <a:rPr lang="en-US" altLang="en-US" baseline="30000"/>
              <a:t>nd</a:t>
            </a:r>
            <a:r>
              <a:rPr lang="en-US" altLang="en-US"/>
              <a:t> outer page table is still 2</a:t>
            </a:r>
            <a:r>
              <a:rPr lang="en-US" altLang="en-US" baseline="30000"/>
              <a:t>34</a:t>
            </a:r>
            <a:r>
              <a:rPr lang="en-US" altLang="en-US"/>
              <a:t> bytes in size</a:t>
            </a:r>
          </a:p>
          <a:p>
            <a:pPr lvl="2">
              <a:defRPr/>
            </a:pPr>
            <a:r>
              <a:rPr lang="en-US" altLang="en-US"/>
              <a:t>And possibly 4 memory access to get to one physical memory location</a:t>
            </a:r>
          </a:p>
          <a:p>
            <a:pPr lvl="1">
              <a:defRPr/>
            </a:pPr>
            <a:endParaRPr lang="en-US" altLang="en-US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:a16="http://schemas.microsoft.com/office/drawing/2014/main" xmlns="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3188" y="3176588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8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xmlns="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/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xmlns="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4100" y="1293813"/>
            <a:ext cx="52419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:a16="http://schemas.microsoft.com/office/drawing/2014/main" xmlns="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1400" y="3130550"/>
            <a:ext cx="5486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8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xmlns="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22674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/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xmlns="" id="{48CD62E4-797E-49CD-97C9-0D732152E63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03288" y="1141413"/>
            <a:ext cx="7626350" cy="4722812"/>
          </a:xfrm>
        </p:spPr>
        <p:txBody>
          <a:bodyPr/>
          <a:lstStyle/>
          <a:p>
            <a:r>
              <a:rPr lang="en-US" altLang="en-US"/>
              <a:t>Common in address spaces &gt; 32 bits</a:t>
            </a:r>
          </a:p>
          <a:p>
            <a:r>
              <a:rPr lang="en-US" altLang="en-US"/>
              <a:t>The virtual page number is hashed into a page table</a:t>
            </a:r>
          </a:p>
          <a:p>
            <a:pPr lvl="1"/>
            <a:r>
              <a:rPr lang="en-US" altLang="en-US"/>
              <a:t>This page table contains a chain of elements hashing to the same location</a:t>
            </a:r>
          </a:p>
          <a:p>
            <a:r>
              <a:rPr lang="en-US" altLang="en-US"/>
              <a:t>Each element contains (1) the virtual page number (2) the value of the mapped page frame (3) a pointer to the next element</a:t>
            </a:r>
          </a:p>
          <a:p>
            <a:r>
              <a:rPr lang="en-US" altLang="en-US"/>
              <a:t>Virtual page numbers are compared in this chain searching for a match</a:t>
            </a:r>
          </a:p>
          <a:p>
            <a:pPr lvl="1"/>
            <a:r>
              <a:rPr lang="en-US" altLang="en-US"/>
              <a:t>If a match is found, the corresponding physical frame is extracted</a:t>
            </a:r>
          </a:p>
          <a:p>
            <a:r>
              <a:rPr lang="en-US" altLang="en-US"/>
              <a:t>Variation for 64-bit addresses is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clustered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tables</a:t>
            </a:r>
          </a:p>
          <a:p>
            <a:pPr lvl="1"/>
            <a:r>
              <a:rPr lang="en-US" altLang="en-US"/>
              <a:t>Similar to hashed but each entry refers to several pages (such as 16) rather than 1</a:t>
            </a:r>
          </a:p>
          <a:p>
            <a:pPr lvl="1"/>
            <a:r>
              <a:rPr lang="en-US" altLang="en-US"/>
              <a:t>Especially useful for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sparse</a:t>
            </a:r>
            <a:r>
              <a:rPr lang="en-US" altLang="en-US"/>
              <a:t> address spaces (where memory references are non-contiguous and scattered) </a:t>
            </a:r>
          </a:p>
        </p:txBody>
      </p:sp>
    </p:spTree>
  </p:cSld>
  <p:clrMapOvr>
    <a:masterClrMapping/>
  </p:clrMapOvr>
  <p:transition/>
  <p:timing/>
</p:sld>
</file>

<file path=ppt/slides/slide8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xmlns="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Hashed Page Table</a:t>
            </a:r>
            <a:endParaRPr lang="en-US" altLang="en-US" sz="2400"/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xmlns="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2888" y="1274763"/>
            <a:ext cx="6616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8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xmlns="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4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xmlns="" id="{A433C570-E431-49CB-92BC-66AFF909B51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9755" y="1152525"/>
            <a:ext cx="7697755" cy="4792663"/>
          </a:xfrm>
        </p:spPr>
        <p:txBody>
          <a:bodyPr/>
          <a:lstStyle/>
          <a:p>
            <a:r>
              <a:rPr lang="en-US" altLang="en-US"/>
              <a:t>Rather than each process having a page table and keeping track of all possible logical pages, track all physical pages</a:t>
            </a:r>
          </a:p>
          <a:p>
            <a:r>
              <a:rPr lang="en-US" altLang="en-US"/>
              <a:t>One entry for each real page of memory</a:t>
            </a:r>
          </a:p>
          <a:p>
            <a:r>
              <a:rPr lang="en-US" altLang="en-US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/>
              <a:t>Decreases memory needed to store each page table, but increases time needed to search the table when a page reference occurs</a:t>
            </a:r>
          </a:p>
          <a:p>
            <a:r>
              <a:rPr lang="en-US" altLang="en-US"/>
              <a:t>Use hash table to limit the search to one — or at most a few — page-table entries</a:t>
            </a:r>
          </a:p>
          <a:p>
            <a:pPr lvl="1"/>
            <a:r>
              <a:rPr lang="en-US" altLang="en-US"/>
              <a:t>TLB can accelerate access</a:t>
            </a:r>
          </a:p>
          <a:p>
            <a:r>
              <a:rPr lang="en-US" altLang="en-US"/>
              <a:t>But how to implement shared memory?</a:t>
            </a:r>
          </a:p>
          <a:p>
            <a:pPr lvl="1"/>
            <a:r>
              <a:rPr lang="en-US" altLang="en-US"/>
              <a:t>One mapping of a virtual address to the shared physical address</a:t>
            </a:r>
          </a:p>
        </p:txBody>
      </p:sp>
    </p:spTree>
  </p:cSld>
  <p:clrMapOvr>
    <a:masterClrMapping/>
  </p:clrMapOvr>
  <p:transition/>
  <p:timing/>
</p:sld>
</file>

<file path=ppt/slides/slide8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xmlns="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23854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/>
              <a:t>Inverted Page Table Architecture</a:t>
            </a:r>
            <a:endParaRPr lang="en-US" altLang="en-US" sz="2400"/>
          </a:p>
        </p:txBody>
      </p:sp>
      <p:pic>
        <p:nvPicPr>
          <p:cNvPr id="51203" name="Picture 6">
            <a:extLst>
              <a:ext uri="{FF2B5EF4-FFF2-40B4-BE49-F238E27FC236}">
                <a16:creationId xmlns:a16="http://schemas.microsoft.com/office/drawing/2014/main" xmlns="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7675" y="1274763"/>
            <a:ext cx="6057900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8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xmlns="" id="{7B640008-8A0F-4095-A1E5-C46DAA379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025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/>
              <a:t>Oracle SPARC Solaris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xmlns="" id="{5135B7B9-6301-4A12-B99C-26450427112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2433" y="1035050"/>
            <a:ext cx="7679094" cy="5062538"/>
          </a:xfrm>
        </p:spPr>
        <p:txBody>
          <a:bodyPr/>
          <a:lstStyle/>
          <a:p>
            <a:r>
              <a:rPr lang="en-US" altLang="en-US"/>
              <a:t>Consider modern, 64-bit operating system example with tightly integrated HW</a:t>
            </a:r>
          </a:p>
          <a:p>
            <a:pPr lvl="1"/>
            <a:r>
              <a:rPr lang="en-US" altLang="en-US"/>
              <a:t>Goals are efficiency, low overhead</a:t>
            </a:r>
          </a:p>
          <a:p>
            <a:r>
              <a:rPr lang="en-US" altLang="en-US"/>
              <a:t>Based on hashing, but more complex</a:t>
            </a:r>
          </a:p>
          <a:p>
            <a:r>
              <a:rPr lang="en-US" altLang="en-US"/>
              <a:t>Two hash tables</a:t>
            </a:r>
          </a:p>
          <a:p>
            <a:pPr lvl="1"/>
            <a:r>
              <a:rPr lang="en-US" altLang="en-US"/>
              <a:t>One kernel and one for all user processes</a:t>
            </a:r>
          </a:p>
          <a:p>
            <a:pPr lvl="1"/>
            <a:r>
              <a:rPr lang="en-US" altLang="en-US"/>
              <a:t>Each maps memory addresses from virtual to physical memory</a:t>
            </a:r>
          </a:p>
          <a:p>
            <a:pPr lvl="1"/>
            <a:r>
              <a:rPr lang="en-US" altLang="en-US"/>
              <a:t>Each entry represents a contiguous area of mapped virtual memory,</a:t>
            </a:r>
          </a:p>
          <a:p>
            <a:pPr lvl="2"/>
            <a:r>
              <a:rPr lang="en-US" altLang="en-US"/>
              <a:t>More efficient than having a separate hash-table entry for each page</a:t>
            </a:r>
          </a:p>
          <a:p>
            <a:pPr lvl="1"/>
            <a:r>
              <a:rPr lang="en-US" altLang="en-US"/>
              <a:t>Each entry has  base address and  span (indicating the number of pages the entry represents)</a:t>
            </a:r>
          </a:p>
          <a:p>
            <a:endParaRPr lang="en-US" altLang="en-US" sz="1400"/>
          </a:p>
        </p:txBody>
      </p:sp>
    </p:spTree>
  </p:cSld>
  <p:clrMapOvr>
    <a:masterClrMapping/>
  </p:clrMapOvr>
  <p:transition/>
  <p:timing/>
</p:sld>
</file>

<file path=ppt/slides/slide8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xmlns="" id="{7894A6E0-2CAC-4979-BD85-249A83CF4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/>
              <a:t>Oracle SPARC Solaris (Cont.)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xmlns="" id="{AACE2AFC-0A3F-4D7B-9F31-60AAF284E68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0425" y="1096963"/>
            <a:ext cx="7665876" cy="5062537"/>
          </a:xfrm>
        </p:spPr>
        <p:txBody>
          <a:bodyPr/>
          <a:lstStyle/>
          <a:p>
            <a:r>
              <a:rPr lang="en-US" altLang="en-US"/>
              <a:t>TLB holds translation table entries (TTEs) for fast hardware lookups</a:t>
            </a:r>
          </a:p>
          <a:p>
            <a:pPr lvl="1"/>
            <a:r>
              <a:rPr lang="en-US" altLang="en-US"/>
              <a:t>A cache of TTEs reside in a translation storage buffer (TSB)</a:t>
            </a:r>
          </a:p>
          <a:p>
            <a:pPr lvl="2"/>
            <a:r>
              <a:rPr lang="en-US" altLang="en-US"/>
              <a:t>Includes an entry per recently accessed page</a:t>
            </a:r>
          </a:p>
          <a:p>
            <a:r>
              <a:rPr lang="en-US" altLang="en-US"/>
              <a:t>Virtual address reference causes TLB search </a:t>
            </a:r>
          </a:p>
          <a:p>
            <a:pPr lvl="1"/>
            <a:r>
              <a:rPr lang="en-US" altLang="en-US"/>
              <a:t>If miss, hardware walks the in-memory TSB looking for the TTE corresponding to the address</a:t>
            </a:r>
          </a:p>
          <a:p>
            <a:pPr lvl="2"/>
            <a:r>
              <a:rPr lang="en-US" altLang="en-US"/>
              <a:t>If match found, the CPU copies the TSB entry into the TLB and translation completes</a:t>
            </a:r>
          </a:p>
          <a:p>
            <a:pPr lvl="2"/>
            <a:r>
              <a:rPr lang="en-US" altLang="en-US"/>
              <a:t>If no match found, kernel interrupted to search the hash table</a:t>
            </a:r>
          </a:p>
          <a:p>
            <a:pPr lvl="3"/>
            <a:r>
              <a:rPr lang="en-US" altLang="en-US"/>
              <a:t>The kernel then creates a TTE from the appropriate hash table and stores it in the TSB, Interrupt handler returns control to the MMU, which completes the address translation. </a:t>
            </a:r>
          </a:p>
          <a:p>
            <a:endParaRPr lang="en-US" altLang="en-US"/>
          </a:p>
        </p:txBody>
      </p:sp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xmlns="" id="{837C291A-9445-4721-B361-26FE27F411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5175" y="273737"/>
            <a:ext cx="8378825" cy="469900"/>
          </a:xfrm>
        </p:spPr>
        <p:txBody>
          <a:bodyPr/>
          <a:lstStyle/>
          <a:p>
            <a:pPr eaLnBrk="1" hangingPunct="1"/>
            <a:r>
              <a:rPr lang="en-US" altLang="en-US" sz="2800"/>
              <a:t>Resource Allocation Graph with a Deadlock</a:t>
            </a:r>
          </a:p>
        </p:txBody>
      </p:sp>
      <p:pic>
        <p:nvPicPr>
          <p:cNvPr id="17410" name="Picture 1">
            <a:extLst>
              <a:ext uri="{FF2B5EF4-FFF2-40B4-BE49-F238E27FC236}">
                <a16:creationId xmlns:a16="http://schemas.microsoft.com/office/drawing/2014/main" xmlns="" id="{6DC2929A-0DEC-4DB0-815C-C96B1DCBC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5950" y="1089025"/>
            <a:ext cx="3354388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9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xmlns="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103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xmlns="" id="{70D0E06F-7484-4112-A8C2-84609CEC1DF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49086" y="1122363"/>
            <a:ext cx="7679094" cy="5067300"/>
          </a:xfrm>
        </p:spPr>
        <p:txBody>
          <a:bodyPr/>
          <a:lstStyle/>
          <a:p>
            <a:r>
              <a:rPr lang="en-US" altLang="en-US"/>
              <a:t>A process can be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/>
              <a:t> temporarily out of memory to a backing store, and then brought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/>
              <a:t> into memory for continued execution</a:t>
            </a:r>
          </a:p>
          <a:p>
            <a:pPr lvl="1"/>
            <a:r>
              <a:rPr lang="en-US" altLang="en-US"/>
              <a:t>Total physical memory space of processes can exceed physical memory</a:t>
            </a:r>
          </a:p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b="1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b="1">
                <a:solidFill>
                  <a:srgbClr val="3366FF"/>
                </a:solidFill>
              </a:rPr>
              <a:t>,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/>
              <a:t>Major part of swap time is transfer time; total transfer time is directly proportional to the amount of memory swapped</a:t>
            </a:r>
          </a:p>
          <a:p>
            <a:r>
              <a:rPr lang="en-US" altLang="en-US"/>
              <a:t>System maintains a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of ready-to-run processes which have memory images on disk</a:t>
            </a:r>
          </a:p>
        </p:txBody>
      </p:sp>
    </p:spTree>
  </p:cSld>
  <p:clrMapOvr>
    <a:masterClrMapping/>
  </p:clrMapOvr>
  <p:transition/>
  <p:timing/>
</p:sld>
</file>

<file path=ppt/slides/slide9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xmlns="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xmlns="" id="{4F0C41DA-0E38-48B2-8F80-9B1CA64B812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9754" y="1101725"/>
            <a:ext cx="7697755" cy="5067300"/>
          </a:xfrm>
        </p:spPr>
        <p:txBody>
          <a:bodyPr/>
          <a:lstStyle/>
          <a:p>
            <a:r>
              <a:rPr lang="en-US" altLang="en-US"/>
              <a:t>Does the swapped out process need to swap back in to same physical addresses?</a:t>
            </a:r>
          </a:p>
          <a:p>
            <a:r>
              <a:rPr lang="en-US" altLang="en-US"/>
              <a:t>Depends on address binding method</a:t>
            </a:r>
          </a:p>
          <a:p>
            <a:pPr lvl="1"/>
            <a:r>
              <a:rPr lang="en-US" altLang="en-US"/>
              <a:t>Plus consider pending I/O to / from process memory space</a:t>
            </a:r>
          </a:p>
          <a:p>
            <a:r>
              <a:rPr lang="en-US" altLang="en-US"/>
              <a:t>Modified versions of swapping are found on many systems (i.e., UNIX, Linux, and Windows)</a:t>
            </a:r>
          </a:p>
          <a:p>
            <a:pPr lvl="1"/>
            <a:r>
              <a:rPr lang="en-US" altLang="en-US"/>
              <a:t>Swapping normally disabled</a:t>
            </a:r>
          </a:p>
          <a:p>
            <a:pPr lvl="1"/>
            <a:r>
              <a:rPr lang="en-US" altLang="en-US"/>
              <a:t>Started if more than threshold amount of memory allocated</a:t>
            </a:r>
          </a:p>
          <a:p>
            <a:pPr lvl="1"/>
            <a:r>
              <a:rPr lang="en-US" altLang="en-US"/>
              <a:t>Disabled again once memory demand reduced below threshold</a:t>
            </a:r>
          </a:p>
          <a:p>
            <a:pPr>
              <a:buFont typeface="Monotype Sorts" pitchFamily="-84" charset="2"/>
              <a:buNone/>
            </a:pPr>
            <a:endParaRPr lang="en-US" altLang="en-US" sz="1400"/>
          </a:p>
        </p:txBody>
      </p:sp>
    </p:spTree>
  </p:cSld>
  <p:clrMapOvr>
    <a:masterClrMapping/>
  </p:clrMapOvr>
  <p:transition/>
  <p:timing/>
</p:sld>
</file>

<file path=ppt/slides/slide9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xmlns="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/>
              <a:t>Schematic View of Swapping</a:t>
            </a:r>
            <a:endParaRPr lang="en-US" altLang="en-US" sz="240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xmlns="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9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xmlns="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0" y="241336"/>
            <a:ext cx="8037513" cy="576262"/>
          </a:xfrm>
        </p:spPr>
        <p:txBody>
          <a:bodyPr/>
          <a:lstStyle/>
          <a:p>
            <a:r>
              <a:rPr lang="en-US" altLang="en-US" sz="300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xmlns="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0" y="1112838"/>
            <a:ext cx="7686221" cy="4754562"/>
          </a:xfrm>
        </p:spPr>
        <p:txBody>
          <a:bodyPr/>
          <a:lstStyle/>
          <a:p>
            <a:r>
              <a:rPr lang="en-US" altLang="en-US"/>
              <a:t>If next processes to be put on CPU is not in memory, need to swap out a process and swap in target process</a:t>
            </a:r>
          </a:p>
          <a:p>
            <a:r>
              <a:rPr lang="en-US" altLang="en-US"/>
              <a:t>Context switch time can then be very high</a:t>
            </a:r>
          </a:p>
          <a:p>
            <a:r>
              <a:rPr lang="en-US" altLang="en-US"/>
              <a:t>100MB process swapping to hard disk with transfer rate of 50MB/sec</a:t>
            </a:r>
          </a:p>
          <a:p>
            <a:pPr lvl="1"/>
            <a:r>
              <a:rPr lang="en-US" altLang="en-US"/>
              <a:t>Swap out time of 2000 ms</a:t>
            </a:r>
            <a:endParaRPr lang="en-US" altLang="en-US"/>
          </a:p>
          <a:p>
            <a:pPr lvl="1"/>
            <a:r>
              <a:rPr lang="en-US" altLang="en-US"/>
              <a:t>Plus swap in of same sized process</a:t>
            </a:r>
          </a:p>
          <a:p>
            <a:pPr lvl="1"/>
            <a:r>
              <a:rPr lang="en-US" altLang="en-US"/>
              <a:t>Total context switch swapping component time of 4000ms (4 seconds)</a:t>
            </a:r>
          </a:p>
          <a:p>
            <a:r>
              <a:rPr lang="en-US" altLang="en-US"/>
              <a:t>Can reduce if reduce size of memory swapped – by knowing how much memory really being used</a:t>
            </a:r>
          </a:p>
          <a:p>
            <a:pPr lvl="1"/>
            <a:r>
              <a:rPr lang="en-US" altLang="en-US"/>
              <a:t>System calls to inform OS of memory use via </a:t>
            </a:r>
            <a:r>
              <a:rPr lang="en-US" altLang="en-US" err="1">
                <a:latin typeface="Courier New" panose="02070309020205020404" pitchFamily="49" charset="0"/>
                <a:cs typeface="Courier New" panose="02070309020205020404" pitchFamily="49" charset="0"/>
              </a:rPr>
              <a:t>request_memory() </a:t>
            </a:r>
            <a:r>
              <a:rPr lang="en-US" altLang="en-US"/>
              <a:t>and </a:t>
            </a:r>
            <a:r>
              <a:rPr lang="en-US" altLang="en-US" err="1">
                <a:latin typeface="Courier New" panose="02070309020205020404" pitchFamily="49" charset="0"/>
                <a:cs typeface="Courier New" panose="02070309020205020404" pitchFamily="49" charset="0"/>
              </a:rPr>
              <a:t>release_memory()</a:t>
            </a:r>
          </a:p>
        </p:txBody>
      </p:sp>
    </p:spTree>
  </p:cSld>
  <p:clrMapOvr>
    <a:masterClrMapping/>
  </p:clrMapOvr>
  <p:transition/>
  <p:timing/>
</p:sld>
</file>

<file path=ppt/slides/slide9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xmlns="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232005"/>
            <a:ext cx="7635875" cy="576262"/>
          </a:xfrm>
        </p:spPr>
        <p:txBody>
          <a:bodyPr/>
          <a:lstStyle/>
          <a:p>
            <a:r>
              <a:rPr lang="en-US" altLang="en-US" sz="2800"/>
              <a:t>Context Switch Time and 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xmlns="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4" y="1160463"/>
            <a:ext cx="7635875" cy="4754562"/>
          </a:xfrm>
        </p:spPr>
        <p:txBody>
          <a:bodyPr/>
          <a:lstStyle/>
          <a:p>
            <a:r>
              <a:rPr lang="en-US" altLang="en-US"/>
              <a:t>Other constraints as well on swapping</a:t>
            </a:r>
          </a:p>
          <a:p>
            <a:pPr lvl="1"/>
            <a:r>
              <a:rPr lang="en-US" altLang="en-US"/>
              <a:t>Pending I/O – can’t swap out as I/O would occur to wrong process</a:t>
            </a:r>
          </a:p>
          <a:p>
            <a:pPr lvl="1"/>
            <a:r>
              <a:rPr lang="en-US" altLang="en-US"/>
              <a:t>Or always transfer I/O to kernel space, then to I/O device</a:t>
            </a:r>
          </a:p>
          <a:p>
            <a:pPr lvl="2"/>
            <a:r>
              <a:rPr lang="en-US" altLang="en-US"/>
              <a:t>Known as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/>
              <a:t>, adds overhead</a:t>
            </a:r>
          </a:p>
          <a:p>
            <a:r>
              <a:rPr lang="en-US" altLang="en-US"/>
              <a:t>Standard swapping not used in modern operating systems</a:t>
            </a:r>
          </a:p>
          <a:p>
            <a:pPr lvl="1"/>
            <a:r>
              <a:rPr lang="en-US" altLang="en-US"/>
              <a:t>But modified version common</a:t>
            </a:r>
          </a:p>
          <a:p>
            <a:pPr lvl="2"/>
            <a:r>
              <a:rPr lang="en-US" altLang="en-US"/>
              <a:t>Swap only when free memory extremely low</a:t>
            </a:r>
          </a:p>
        </p:txBody>
      </p:sp>
    </p:spTree>
  </p:cSld>
  <p:clrMapOvr>
    <a:masterClrMapping/>
  </p:clrMapOvr>
  <p:transition/>
  <p:timing/>
</p:sld>
</file>

<file path=ppt/slides/slide9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xmlns="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005"/>
            <a:ext cx="8229600" cy="576262"/>
          </a:xfrm>
        </p:spPr>
        <p:txBody>
          <a:bodyPr/>
          <a:lstStyle/>
          <a:p>
            <a:r>
              <a:rPr lang="en-US" altLang="en-US"/>
              <a:t>Swapping on Mobile Systems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xmlns="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1060450"/>
            <a:ext cx="7723187" cy="4935538"/>
          </a:xfrm>
        </p:spPr>
        <p:txBody>
          <a:bodyPr/>
          <a:lstStyle/>
          <a:p>
            <a:r>
              <a:rPr lang="en-US" altLang="en-US"/>
              <a:t>Not typically supported</a:t>
            </a:r>
          </a:p>
          <a:p>
            <a:pPr lvl="1"/>
            <a:r>
              <a:rPr lang="en-US" altLang="en-US"/>
              <a:t>Flash memory based</a:t>
            </a:r>
          </a:p>
          <a:p>
            <a:pPr lvl="2"/>
            <a:r>
              <a:rPr lang="en-US" altLang="en-US"/>
              <a:t>Small amount of space</a:t>
            </a:r>
          </a:p>
          <a:p>
            <a:pPr lvl="2"/>
            <a:r>
              <a:rPr lang="en-US" altLang="en-US"/>
              <a:t>Limited number of write cycles</a:t>
            </a:r>
          </a:p>
          <a:p>
            <a:pPr lvl="2"/>
            <a:r>
              <a:rPr lang="en-US" altLang="en-US"/>
              <a:t>Poor throughput between flash memory and CPU on mobile platform</a:t>
            </a:r>
          </a:p>
          <a:p>
            <a:r>
              <a:rPr lang="en-US" altLang="en-US"/>
              <a:t>Instead use other methods to free memory if low</a:t>
            </a:r>
          </a:p>
          <a:p>
            <a:pPr lvl="1"/>
            <a:r>
              <a:rPr lang="en-US" altLang="en-US"/>
              <a:t>iOS </a:t>
            </a:r>
            <a:r>
              <a:rPr lang="en-US" altLang="en-US" b="1" i="1"/>
              <a:t>asks</a:t>
            </a:r>
            <a:r>
              <a:rPr lang="en-US" altLang="en-US"/>
              <a:t> apps to voluntarily relinquish allocated memory</a:t>
            </a:r>
          </a:p>
          <a:p>
            <a:pPr lvl="2"/>
            <a:r>
              <a:rPr lang="en-US" altLang="en-US"/>
              <a:t>Read-only data thrown out and reloaded from flash if needed</a:t>
            </a:r>
          </a:p>
          <a:p>
            <a:pPr lvl="2"/>
            <a:r>
              <a:rPr lang="en-US" altLang="en-US"/>
              <a:t>Failure to free can result in termination</a:t>
            </a:r>
          </a:p>
          <a:p>
            <a:pPr lvl="1"/>
            <a:r>
              <a:rPr lang="en-US" altLang="en-US"/>
              <a:t>Android terminates apps if low free memory, but first writes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state</a:t>
            </a:r>
            <a:r>
              <a:rPr lang="en-US" altLang="en-US"/>
              <a:t> to flash for fast restart</a:t>
            </a:r>
          </a:p>
          <a:p>
            <a:pPr lvl="1"/>
            <a:r>
              <a:rPr lang="en-US" altLang="en-US"/>
              <a:t>Both OSes support paging as discussed below</a:t>
            </a:r>
          </a:p>
        </p:txBody>
      </p:sp>
    </p:spTree>
  </p:cSld>
  <p:clrMapOvr>
    <a:masterClrMapping/>
  </p:clrMapOvr>
  <p:transition/>
  <p:timing/>
</p:sld>
</file>

<file path=ppt/slides/slide9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xmlns="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/>
              <a:t>Swapping with Paging</a:t>
            </a:r>
            <a:endParaRPr lang="en-US" altLang="en-US" sz="240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:a16="http://schemas.microsoft.com/office/drawing/2014/main" xmlns="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9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xmlns="" id="{2B652F6E-8935-4E03-8244-BD24D7F2B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416" y="226854"/>
            <a:ext cx="7876009" cy="576263"/>
          </a:xfrm>
        </p:spPr>
        <p:txBody>
          <a:bodyPr/>
          <a:lstStyle/>
          <a:p>
            <a:pPr eaLnBrk="1" hangingPunct="1"/>
            <a:r>
              <a:rPr lang="en-US" altLang="en-US" sz="2600"/>
              <a:t>Example: The Intel 32 and 64-bit Architectures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xmlns="" id="{241EA058-298F-4E9F-B388-B239FEEFE4A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0423" y="1233488"/>
            <a:ext cx="7669765" cy="4530725"/>
          </a:xfrm>
        </p:spPr>
        <p:txBody>
          <a:bodyPr/>
          <a:lstStyle/>
          <a:p>
            <a:r>
              <a:rPr lang="en-US" altLang="en-US"/>
              <a:t>Dominant industry chips</a:t>
            </a:r>
          </a:p>
          <a:p>
            <a:r>
              <a:rPr lang="en-US" altLang="en-US"/>
              <a:t>Pentium CPUs are 32-bit and called IA-32 architecture</a:t>
            </a:r>
          </a:p>
          <a:p>
            <a:r>
              <a:rPr lang="en-US" altLang="en-US"/>
              <a:t>Current Intel CPUs are 64-bit and called IA-64 architecture</a:t>
            </a:r>
          </a:p>
          <a:p>
            <a:r>
              <a:rPr lang="en-US" altLang="en-US"/>
              <a:t>Many variations in the chips, cover the main ideas here</a:t>
            </a:r>
          </a:p>
          <a:p>
            <a:endParaRPr lang="en-US" altLang="en-US"/>
          </a:p>
        </p:txBody>
      </p:sp>
    </p:spTree>
  </p:cSld>
  <p:clrMapOvr>
    <a:masterClrMapping/>
  </p:clrMapOvr>
  <p:transition/>
  <p:timing/>
</p:sld>
</file>

<file path=ppt/slides/slide9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xmlns="" id="{FDB4188C-D822-4667-96B6-5A34F2748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1721" y="232005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Example: The Intel IA-32 Architecture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xmlns="" id="{390E50A7-12CC-4711-932D-A49351A8648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19080" y="1339361"/>
            <a:ext cx="7735918" cy="4530725"/>
          </a:xfrm>
        </p:spPr>
        <p:txBody>
          <a:bodyPr/>
          <a:lstStyle/>
          <a:p>
            <a:r>
              <a:rPr lang="en-US" altLang="en-US"/>
              <a:t>Supports both segmentation and segmentation with paging</a:t>
            </a:r>
          </a:p>
          <a:p>
            <a:pPr lvl="1"/>
            <a:r>
              <a:rPr lang="en-US" altLang="en-US"/>
              <a:t>Each segment can be 4 GB</a:t>
            </a:r>
          </a:p>
          <a:p>
            <a:pPr lvl="1"/>
            <a:r>
              <a:rPr lang="en-US" altLang="en-US"/>
              <a:t>Up to 16 K segments per process</a:t>
            </a:r>
          </a:p>
          <a:p>
            <a:pPr lvl="1"/>
            <a:r>
              <a:rPr lang="en-US" altLang="en-US"/>
              <a:t>Divided into two partitions</a:t>
            </a:r>
          </a:p>
          <a:p>
            <a:pPr lvl="2"/>
            <a:r>
              <a:rPr lang="en-US" altLang="en-US"/>
              <a:t>First partition of up to 8 K segments are private to process (kept in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LDT</a:t>
            </a:r>
            <a:r>
              <a:rPr lang="en-US" altLang="en-US"/>
              <a:t>))</a:t>
            </a:r>
          </a:p>
          <a:p>
            <a:pPr lvl="2"/>
            <a:r>
              <a:rPr lang="en-US" altLang="en-US"/>
              <a:t>Second partition of up to 8K segments shared among all processes (kept in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006699"/>
                </a:solidFill>
                <a:latin typeface="+mj-lt"/>
              </a:rPr>
              <a:t>GDT</a:t>
            </a:r>
            <a:r>
              <a:rPr lang="en-US" altLang="en-US"/>
              <a:t>))</a:t>
            </a:r>
          </a:p>
          <a:p>
            <a:endParaRPr lang="en-US" altLang="en-US"/>
          </a:p>
        </p:txBody>
      </p:sp>
    </p:spTree>
  </p:cSld>
  <p:clrMapOvr>
    <a:masterClrMapping/>
  </p:clrMapOvr>
  <p:transition/>
  <p:timing/>
</p:sld>
</file>

<file path=ppt/slides/slide9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xmlns="" id="{7961E1DC-399D-435D-8FAC-1A1024061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408" y="231649"/>
            <a:ext cx="8146467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Example: The Intel IA-32 Architecture (Cont.)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xmlns="" id="{9606FB1F-38F1-4099-94DE-A7FB2E327AF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1095" y="1323452"/>
            <a:ext cx="7679093" cy="4530725"/>
          </a:xfrm>
        </p:spPr>
        <p:txBody>
          <a:bodyPr/>
          <a:lstStyle/>
          <a:p>
            <a:pPr>
              <a:defRPr/>
            </a:pPr>
            <a:r>
              <a:rPr lang="en-US" altLang="en-US"/>
              <a:t>CPU generates logical address</a:t>
            </a:r>
          </a:p>
          <a:p>
            <a:pPr lvl="1">
              <a:defRPr/>
            </a:pPr>
            <a:r>
              <a:rPr lang="en-US" altLang="en-US"/>
              <a:t>Selector given to segmentation unit</a:t>
            </a:r>
          </a:p>
          <a:p>
            <a:pPr lvl="2">
              <a:defRPr/>
            </a:pPr>
            <a:r>
              <a:rPr lang="en-US" altLang="en-US"/>
              <a:t>Which produces linear addresses </a:t>
            </a:r>
          </a:p>
          <a:p>
            <a:pPr marL="857250" lvl="2" indent="0">
              <a:buFont typeface="Webdings" panose="05030102010509060703" pitchFamily="18" charset="2"/>
              <a:buNone/>
              <a:defRPr/>
            </a:pPr>
            <a:endParaRPr lang="en-US" altLang="en-US"/>
          </a:p>
          <a:p>
            <a:pPr lvl="2">
              <a:defRPr/>
            </a:pPr>
            <a:endParaRPr lang="en-US" altLang="en-US"/>
          </a:p>
          <a:p>
            <a:pPr lvl="1">
              <a:defRPr/>
            </a:pPr>
            <a:r>
              <a:rPr lang="en-US" altLang="en-US"/>
              <a:t>Linear address given to paging unit</a:t>
            </a:r>
          </a:p>
          <a:p>
            <a:pPr lvl="2">
              <a:defRPr/>
            </a:pPr>
            <a:r>
              <a:rPr lang="en-US" altLang="en-US"/>
              <a:t>Which generates physical address in main memory</a:t>
            </a:r>
          </a:p>
          <a:p>
            <a:pPr lvl="2">
              <a:defRPr/>
            </a:pPr>
            <a:r>
              <a:rPr lang="en-US" altLang="en-US"/>
              <a:t>Paging units form equivalent of MMU</a:t>
            </a:r>
          </a:p>
          <a:p>
            <a:pPr lvl="2">
              <a:defRPr/>
            </a:pPr>
            <a:r>
              <a:rPr lang="en-US" altLang="en-US"/>
              <a:t>Pages sizes can be 4 KB or 4 MB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63492" name="Picture 1" descr="Screen Shot 2013-01-04 at 12.24.50 PM.png">
            <a:extLst>
              <a:ext uri="{FF2B5EF4-FFF2-40B4-BE49-F238E27FC236}">
                <a16:creationId xmlns:a16="http://schemas.microsoft.com/office/drawing/2014/main" xmlns="" id="{1802C1BC-A147-4105-A498-ACB303416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4463" y="2458776"/>
            <a:ext cx="24368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3.1.29"/>
  <p:tag name="AS_OS" val="Unix 5.15.0.1020"/>
  <p:tag name="AS_RELEASE_DATE" val="2022.06.14"/>
  <p:tag name="AS_TITLE" val="Aspose.Slides for .NET Standard 2.0"/>
  <p:tag name="AS_VERSION" val="22.6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Arial"/>
        <a:cs typeface="Arial"/>
      </a:majorFont>
      <a:minorFont>
        <a:latin typeface="Helvetica"/>
        <a:ea typeface="Helvetica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r="http://schemas.openxmlformats.org/officeDocument/2006/relationships"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Arial"/>
        <a:cs typeface="Arial"/>
      </a:majorFont>
      <a:minorFont>
        <a:latin typeface="Helvetica"/>
        <a:ea typeface="Helvetica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r="http://schemas.openxmlformats.org/officeDocument/2006/relationships"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Arial"/>
        <a:cs typeface="Arial"/>
      </a:majorFont>
      <a:minorFont>
        <a:latin typeface="Helvetica"/>
        <a:ea typeface="Helvetica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r="http://schemas.openxmlformats.org/officeDocument/2006/relationships"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1187</Paragraphs>
  <Slides>192</Slides>
  <Notes>175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192</vt:i4>
      </vt:variant>
    </vt:vector>
  </HeadingPairs>
  <TitlesOfParts>
    <vt:vector baseType="lpstr" size="205">
      <vt:lpstr>Arial</vt:lpstr>
      <vt:lpstr>Calibri</vt:lpstr>
      <vt:lpstr>Verdana</vt:lpstr>
      <vt:lpstr>MS PGothic</vt:lpstr>
      <vt:lpstr>Times New Roman</vt:lpstr>
      <vt:lpstr>Helvetica</vt:lpstr>
      <vt:lpstr>Wingdings</vt:lpstr>
      <vt:lpstr>Webdings</vt:lpstr>
      <vt:lpstr>ＭＳ Ｐゴシック</vt:lpstr>
      <vt:lpstr>Monotype Sorts</vt:lpstr>
      <vt:lpstr>Courier New</vt:lpstr>
      <vt:lpstr>Symbol</vt:lpstr>
      <vt:lpstr>Office Theme</vt:lpstr>
      <vt:lpstr>Chapter 8:  Deadlocks</vt:lpstr>
      <vt:lpstr>Outline</vt:lpstr>
      <vt:lpstr>Chapter Objectives</vt:lpstr>
      <vt:lpstr>System Model</vt:lpstr>
      <vt:lpstr>Deadlock with Semaphores</vt:lpstr>
      <vt:lpstr>Deadlock Characterization</vt:lpstr>
      <vt:lpstr>Resource-Allocation Graph</vt:lpstr>
      <vt:lpstr>Resource Allocation Graph Example</vt:lpstr>
      <vt:lpstr>Resource Allocation Graph with a Deadlock</vt:lpstr>
      <vt:lpstr>Graph with a Cycle But no Deadlock</vt:lpstr>
      <vt:lpstr>Basic Facts</vt:lpstr>
      <vt:lpstr>Methods for Handling Deadlocks</vt:lpstr>
      <vt:lpstr>Deadlock Prevention</vt:lpstr>
      <vt:lpstr>Deadlock Prevention (Cont.)</vt:lpstr>
      <vt:lpstr>Circular Wait</vt:lpstr>
      <vt:lpstr>Deadlock Avoidance</vt:lpstr>
      <vt:lpstr>Safe State</vt:lpstr>
      <vt:lpstr>Basic Facts</vt:lpstr>
      <vt:lpstr>Safe, Unsafe, Deadlock State </vt:lpstr>
      <vt:lpstr>Avoidance Algorithms</vt:lpstr>
      <vt:lpstr>Resource-Allocation Graph Scheme</vt:lpstr>
      <vt:lpstr>Resource-Allocation Graph</vt:lpstr>
      <vt:lpstr>Unsafe State In Resource-Allocation Graph</vt:lpstr>
      <vt:lpstr>Resource-Allocation Graph Algorithm</vt:lpstr>
      <vt:lpstr>Banker’s Algorithm</vt:lpstr>
      <vt:lpstr>Data Structures for the Banker’s Algorithm </vt:lpstr>
      <vt:lpstr>Safety Algorithm</vt:lpstr>
      <vt:lpstr>Resource-Request Algorithm for Process Pi</vt:lpstr>
      <vt:lpstr>Example of Banker’s Algorithm</vt:lpstr>
      <vt:lpstr>Example (Cont.)</vt:lpstr>
      <vt:lpstr>Example:  P1 Request (1,0,2)</vt:lpstr>
      <vt:lpstr>Deadlock Detection</vt:lpstr>
      <vt:lpstr>Single Instance of Each Resource Type</vt:lpstr>
      <vt:lpstr>Resource-Allocation Graph and  Wait-for Graph</vt:lpstr>
      <vt:lpstr>Several Instances of a Resource Type</vt:lpstr>
      <vt:lpstr>Detection Algorithm</vt:lpstr>
      <vt:lpstr>Detection Algorithm (Cont.)</vt:lpstr>
      <vt:lpstr>Example of Detection Algorithm</vt:lpstr>
      <vt:lpstr>Example (Cont.)</vt:lpstr>
      <vt:lpstr>Detection-Algorithm Usage</vt:lpstr>
      <vt:lpstr>Recovery from Deadlock:  Process Termination</vt:lpstr>
      <vt:lpstr>Recovery from Deadlock:  Resource Preemption</vt:lpstr>
      <vt:lpstr>End of Chapter 8</vt:lpstr>
      <vt:lpstr>Chapter 9:  Main Memory</vt:lpstr>
      <vt:lpstr>Chapter 9:  Memory Management</vt:lpstr>
      <vt:lpstr>Objectives</vt:lpstr>
      <vt:lpstr>Background</vt:lpstr>
      <vt:lpstr>Protection</vt:lpstr>
      <vt:lpstr>Hardware Address Protection</vt:lpstr>
      <vt:lpstr>Logical vs. Physical Address Space</vt:lpstr>
      <vt:lpstr>Memory-Management Unit (MMU)</vt:lpstr>
      <vt:lpstr>Memory-Management Unit (Cont.)</vt:lpstr>
      <vt:lpstr>Memory-Management Unit (Cont.)</vt:lpstr>
      <vt:lpstr>Dynamic Loading</vt:lpstr>
      <vt:lpstr>Contiguous Allocation</vt:lpstr>
      <vt:lpstr>Contiguous Allocation (Cont.)</vt:lpstr>
      <vt:lpstr>Hardware Support for Relocation and Limit Registers</vt:lpstr>
      <vt:lpstr>Variable Partition</vt:lpstr>
      <vt:lpstr>Dynamic Storage-Allocation Problem</vt:lpstr>
      <vt:lpstr>Fragmentation</vt:lpstr>
      <vt:lpstr>Fragmentation (Cont.)</vt:lpstr>
      <vt:lpstr>Paging</vt:lpstr>
      <vt:lpstr>Address Translation Scheme</vt:lpstr>
      <vt:lpstr>Paging Hardware</vt:lpstr>
      <vt:lpstr>Paging Model of Logical and  Physical Memory</vt:lpstr>
      <vt:lpstr>Paging Example </vt:lpstr>
      <vt:lpstr>Paging -- Calculating internal fragmentation</vt:lpstr>
      <vt:lpstr>Free Frames</vt:lpstr>
      <vt:lpstr>Implementation of Page Table</vt:lpstr>
      <vt:lpstr>Translation Look-Aside Buffer </vt:lpstr>
      <vt:lpstr>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Oracle SPARC Solaris</vt:lpstr>
      <vt:lpstr>Oracle SPARC Solaris (Cont.)</vt:lpstr>
      <vt:lpstr>Swapping</vt:lpstr>
      <vt:lpstr>Swapping (Cont.)</vt:lpstr>
      <vt:lpstr>Schematic View of Swapping</vt:lpstr>
      <vt:lpstr>Context Switch Time including Swapping</vt:lpstr>
      <vt:lpstr>Context Switch Time and Swapping (Cont.)</vt:lpstr>
      <vt:lpstr>Swapping on Mobile Systems</vt:lpstr>
      <vt:lpstr>Swapping with Paging</vt:lpstr>
      <vt:lpstr>Example: The Intel 32 and 64-bit Architectures</vt:lpstr>
      <vt:lpstr>Example: The Intel IA-32 Architecture</vt:lpstr>
      <vt:lpstr>Example: The Intel IA-32 Architecture (Cont.)</vt:lpstr>
      <vt:lpstr>Logical to Physical Address Translation in IA-32</vt:lpstr>
      <vt:lpstr>Intel IA-32 Segmentation</vt:lpstr>
      <vt:lpstr>Intel IA-32 Paging Architecture</vt:lpstr>
      <vt:lpstr>Intel IA-32 Page Address Extensions</vt:lpstr>
      <vt:lpstr>Intel x86-64</vt:lpstr>
      <vt:lpstr>Example: ARM Architecture</vt:lpstr>
      <vt:lpstr>End of Chapter 9</vt:lpstr>
      <vt:lpstr>Chapter 10:  Virtual Memory</vt:lpstr>
      <vt:lpstr>Chapter 10:  Virtual Memory</vt:lpstr>
      <vt:lpstr>Objectives</vt:lpstr>
      <vt:lpstr>Background</vt:lpstr>
      <vt:lpstr>Virtual memory </vt:lpstr>
      <vt:lpstr>Virtual memory  (Cont.)</vt:lpstr>
      <vt:lpstr>Virtual Memory That is Larger Than Physical Memory</vt:lpstr>
      <vt:lpstr>Virtual-address Space</vt:lpstr>
      <vt:lpstr>Shared Library Using Virtual Memory</vt:lpstr>
      <vt:lpstr>Demand Paging</vt:lpstr>
      <vt:lpstr>Demand Paging</vt:lpstr>
      <vt:lpstr>Basic Concepts</vt:lpstr>
      <vt:lpstr>Valid-Invalid Bit</vt:lpstr>
      <vt:lpstr>Page Table When Some Pages Are Notin Main Memory</vt:lpstr>
      <vt:lpstr>Steps in Handling Page Fault</vt:lpstr>
      <vt:lpstr>Steps in Handling a Page Fault (Cont.)</vt:lpstr>
      <vt:lpstr>Aspects of Demand Paging</vt:lpstr>
      <vt:lpstr>Instruction Restart</vt:lpstr>
      <vt:lpstr>Free-Frame List</vt:lpstr>
      <vt:lpstr>Stages in Demand Paging – Worse Case</vt:lpstr>
      <vt:lpstr>Stages in Demand Paging  (Cont.)</vt:lpstr>
      <vt:lpstr>Performance of Demand Paging</vt:lpstr>
      <vt:lpstr>Demand Paging Example</vt:lpstr>
      <vt:lpstr>Demand Paging Optimizations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and Frame Replacement Algorithms</vt:lpstr>
      <vt:lpstr>Graph of Page Faults Versus the Number of Frames</vt:lpstr>
      <vt:lpstr>First-In-First-Out (FIFO) Algorithm</vt:lpstr>
      <vt:lpstr>FIFO Illustrating Belady’s Anomaly</vt:lpstr>
      <vt:lpstr>Optimal Algorithm</vt:lpstr>
      <vt:lpstr>Least Recently Used (LRU) Algorithm</vt:lpstr>
      <vt:lpstr>LRU Algorithm (Cont.)</vt:lpstr>
      <vt:lpstr>LRU Algorithm (Cont.)</vt:lpstr>
      <vt:lpstr>LRU Approximation Algorithms</vt:lpstr>
      <vt:lpstr>LRU Approximation Algorithms (cont.)</vt:lpstr>
      <vt:lpstr>Second-chance Algorithm</vt:lpstr>
      <vt:lpstr>Enhanced Second-Chance Algorithm</vt:lpstr>
      <vt:lpstr>Counting Algorithms</vt:lpstr>
      <vt:lpstr>Page-Buffering Algorithms</vt:lpstr>
      <vt:lpstr>Applications and Page Replacement</vt:lpstr>
      <vt:lpstr>Allocation of Frames</vt:lpstr>
      <vt:lpstr>Fixed Allocation</vt:lpstr>
      <vt:lpstr>Global vs. Local Allocation</vt:lpstr>
      <vt:lpstr>Reclaiming Pages</vt:lpstr>
      <vt:lpstr>Reclaiming Pages Example </vt:lpstr>
      <vt:lpstr>Non-Uniform Memory Access</vt:lpstr>
      <vt:lpstr>Non-Uniform Memory Access (Cont.)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 (Cont.)</vt:lpstr>
      <vt:lpstr>Keeping Track of the Working Set</vt:lpstr>
      <vt:lpstr>Page-Fault Frequency</vt:lpstr>
      <vt:lpstr>Working Sets and Page Fault Rates</vt:lpstr>
      <vt:lpstr>Allocating Kernel Memory</vt:lpstr>
      <vt:lpstr>Buddy System</vt:lpstr>
      <vt:lpstr>Buddy System Allocator</vt:lpstr>
      <vt:lpstr>Slab Allocator</vt:lpstr>
      <vt:lpstr>Slab Allocation</vt:lpstr>
      <vt:lpstr>Slab Allocator in Linux</vt:lpstr>
      <vt:lpstr>Slab Allocator in Linux (Cont.)</vt:lpstr>
      <vt:lpstr>Other Considerations</vt:lpstr>
      <vt:lpstr>Prepaging</vt:lpstr>
      <vt:lpstr>Page Size</vt:lpstr>
      <vt:lpstr>TLB Reach </vt:lpstr>
      <vt:lpstr>Program Structure</vt:lpstr>
      <vt:lpstr>I/O interlock</vt:lpstr>
      <vt:lpstr>Operating System Examples</vt:lpstr>
      <vt:lpstr>Windows</vt:lpstr>
      <vt:lpstr>Solaris </vt:lpstr>
      <vt:lpstr>Solaris 2 Page Scanner</vt:lpstr>
      <vt:lpstr>End of Chapter 10</vt:lpstr>
      <vt:lpstr>Performance of Demand Paging</vt:lpstr>
      <vt:lpstr>Need For Page Replacement</vt:lpstr>
      <vt:lpstr>Priority Allocation</vt:lpstr>
      <vt:lpstr>Memory Compression</vt:lpstr>
      <vt:lpstr>Memory Compression (Cont.)</vt:lpstr>
    </vt:vector>
  </TitlesOfParts>
  <LinksUpToDate>0</LinksUpToDate>
  <SharedDoc>0</SharedDoc>
  <HyperlinksChanged>0</HyperlinksChanged>
  <Application>Aspose.Slides for .NET</Application>
  <AppVersion>22.0600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2022-12-04T07:54:24.969</cp:lastPrinted>
  <dcterms:created xsi:type="dcterms:W3CDTF">2022-12-04T07:54:24Z</dcterms:created>
  <dcterms:modified xsi:type="dcterms:W3CDTF">2022-12-04T07:54:44Z</dcterms:modified>
</cp:coreProperties>
</file>